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80" r:id="rId4"/>
    <p:sldId id="281" r:id="rId5"/>
    <p:sldId id="282" r:id="rId6"/>
    <p:sldId id="279" r:id="rId7"/>
    <p:sldId id="258" r:id="rId8"/>
    <p:sldId id="283" r:id="rId9"/>
    <p:sldId id="266" r:id="rId10"/>
    <p:sldId id="271" r:id="rId11"/>
    <p:sldId id="267" r:id="rId12"/>
    <p:sldId id="274" r:id="rId13"/>
    <p:sldId id="275" r:id="rId14"/>
    <p:sldId id="285" r:id="rId15"/>
    <p:sldId id="261" r:id="rId16"/>
    <p:sldId id="269" r:id="rId17"/>
    <p:sldId id="277" r:id="rId18"/>
    <p:sldId id="268" r:id="rId19"/>
    <p:sldId id="276" r:id="rId20"/>
    <p:sldId id="264" r:id="rId21"/>
    <p:sldId id="262" r:id="rId22"/>
    <p:sldId id="272" r:id="rId23"/>
    <p:sldId id="273" r:id="rId24"/>
    <p:sldId id="278" r:id="rId25"/>
    <p:sldId id="263" r:id="rId26"/>
    <p:sldId id="28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13"/>
    <p:restoredTop sz="55918"/>
  </p:normalViewPr>
  <p:slideViewPr>
    <p:cSldViewPr snapToGrid="0" snapToObjects="1">
      <p:cViewPr varScale="1">
        <p:scale>
          <a:sx n="68" d="100"/>
          <a:sy n="68" d="100"/>
        </p:scale>
        <p:origin x="1440" y="2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B1762-D33B-2D4C-8BBE-0709F42BCBD5}" type="datetimeFigureOut">
              <a:t>11/7/19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DC16D-7BA6-C54C-A5EF-FE506FEBC1D6}" type="slidenum">
              <a:t>‹#›</a:t>
            </a:fld>
            <a:endParaRPr lang="en-US"/>
          </a:p>
        </p:txBody>
      </p:sp>
    </p:spTree>
    <p:extLst>
      <p:ext uri="{BB962C8B-B14F-4D97-AF65-F5344CB8AC3E}">
        <p14:creationId xmlns:p14="http://schemas.microsoft.com/office/powerpoint/2010/main" val="164987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Formal_verification"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zh-CN" altLang="en-US" dirty="0"/>
              <a:t> </a:t>
            </a:r>
            <a:r>
              <a:rPr lang="en-US" altLang="zh-CN" dirty="0"/>
              <a:t>am Xiangyu, I am a first-year PhD student in New York University.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a:t>
            </a:r>
            <a:r>
              <a:rPr lang="en-US" baseline="0" dirty="0"/>
              <a:t>, I will present our work in generating fast packet-processing code using program synthesis. This is joint work with Taegyun, Aatish and Anirudh from NYU and Srinivas from Rutgers. </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Change the logo of NYU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a:t>
            </a:fld>
            <a:endParaRPr lang="en-US"/>
          </a:p>
        </p:txBody>
      </p:sp>
    </p:spTree>
    <p:extLst>
      <p:ext uri="{BB962C8B-B14F-4D97-AF65-F5344CB8AC3E}">
        <p14:creationId xmlns:p14="http://schemas.microsoft.com/office/powerpoint/2010/main" val="811880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This slide shows the operational mechanism by SKETCH. SKETCH use CEGIS algorithm to do program synthesis.</a:t>
            </a: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The program synthesis problem solves for hole values in the formula in first-order logic which is a QBF (quantified Boolean formula) problem which is harder than SAT problem. Apart from that, there is no QBF solvers which are optimized for program synthesis. Therefore, </a:t>
            </a:r>
            <a:r>
              <a:rPr lang="en-US" sz="1200" b="0" i="0" u="none" strike="noStrike" kern="1200" dirty="0">
                <a:solidFill>
                  <a:schemeClr val="tx1"/>
                </a:solidFill>
                <a:effectLst/>
                <a:latin typeface="+mn-lt"/>
                <a:ea typeface="+mn-ea"/>
                <a:cs typeface="+mn-cs"/>
              </a:rPr>
              <a:t>CEGIS divides the whole program synthesis problem into two phases: synthesis phase and verification phase.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synthesis phase will use try to solve holes’ value assignments to satisfy the ‘partial’ inputs and the verification phase will verify the hole value assignments on all inputs which is specified by programmers. For example, if we set the input range to be 5 bits. In the beginning, sketch will randomly choose subset of all inputs to do the synthesis, if it fails it means there should be no feasible solutions; if it succeeds, it will continue to the verification stage to test more inputs. If we pass the verification, we are lucky enough to find the final solution otherwise, there is at least one input making the current hole assignment fail to work. So we add this counterexample into the input set and repeat synthesis again. Back and forth until we get the final result.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Both synthesis and verification of CEGIS are simpler than directly solve the QBF problem because for each step we either fix test inputs or hole values, turning the QBF problem into a SAT problem which can be fed to a more efficient SAT solver.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10</a:t>
            </a:fld>
            <a:endParaRPr lang="en-US"/>
          </a:p>
        </p:txBody>
      </p:sp>
    </p:spTree>
    <p:extLst>
      <p:ext uri="{BB962C8B-B14F-4D97-AF65-F5344CB8AC3E}">
        <p14:creationId xmlns:p14="http://schemas.microsoft.com/office/powerpoint/2010/main" val="3762648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Chipmunk project, we will use developer’s program as the specification, use partial program to represent the structure of the substrate and use holes to represent large but finite number of low-level hardware configurations and then use program synthesis to test its feasibility.</a:t>
            </a:r>
          </a:p>
          <a:p>
            <a:endParaRPr lang="en-US" dirty="0"/>
          </a:p>
          <a:p>
            <a:r>
              <a:rPr lang="en-US" dirty="0"/>
              <a:t>All our benchmarks are borrowed from Domino. Just as the program shown here, each program has</a:t>
            </a:r>
          </a:p>
          <a:p>
            <a:r>
              <a:rPr lang="en-US" dirty="0"/>
              <a:t>both state variables and packet field. We will modify the stateful variables in Stateful ALU while change</a:t>
            </a:r>
          </a:p>
          <a:p>
            <a:r>
              <a:rPr lang="en-US" dirty="0"/>
              <a:t>the value of packet field in stateless ALU.</a:t>
            </a:r>
          </a:p>
          <a:p>
            <a:endParaRPr lang="en-US" dirty="0"/>
          </a:p>
          <a:p>
            <a:r>
              <a:rPr lang="en-US" dirty="0"/>
              <a:t>The simulator model extends RMT with stateful computation, aiming at abstracting out a switch computation</a:t>
            </a:r>
          </a:p>
          <a:p>
            <a:r>
              <a:rPr lang="en-US" dirty="0"/>
              <a:t>Into a 2D grid of ALUs. The x axis represents pipeline stages (or we can call it depth) and the y axis represents</a:t>
            </a:r>
          </a:p>
          <a:p>
            <a:r>
              <a:rPr lang="en-US" dirty="0"/>
              <a:t>Parallel ALUs within a particular stage (or we can call it width). All packet fields values are stored in PHV (packet header vectors)</a:t>
            </a:r>
          </a:p>
          <a:p>
            <a:r>
              <a:rPr lang="en-US" dirty="0"/>
              <a:t>and all ALUs’ computations are atomic so that the next packet arriving at that ALU a clock cycle later will see the updated value</a:t>
            </a:r>
          </a:p>
          <a:p>
            <a:r>
              <a:rPr lang="en-US" dirty="0"/>
              <a:t>for stateful variables.</a:t>
            </a:r>
          </a:p>
          <a:p>
            <a:endParaRPr lang="en-US" dirty="0"/>
          </a:p>
          <a:p>
            <a:r>
              <a:rPr lang="en-US" b="1" dirty="0"/>
              <a:t>Add the animation </a:t>
            </a:r>
          </a:p>
        </p:txBody>
      </p:sp>
      <p:sp>
        <p:nvSpPr>
          <p:cNvPr id="4" name="Slide Number Placeholder 3"/>
          <p:cNvSpPr>
            <a:spLocks noGrp="1"/>
          </p:cNvSpPr>
          <p:nvPr>
            <p:ph type="sldNum" sz="quarter" idx="10"/>
          </p:nvPr>
        </p:nvSpPr>
        <p:spPr/>
        <p:txBody>
          <a:bodyPr/>
          <a:lstStyle/>
          <a:p>
            <a:fld id="{45871415-7FA1-2E40-A21E-DEAF2F6A29FA}" type="slidenum">
              <a:rPr lang="en-US" smtClean="0"/>
              <a:t>11</a:t>
            </a:fld>
            <a:endParaRPr lang="en-US"/>
          </a:p>
        </p:txBody>
      </p:sp>
    </p:spTree>
    <p:extLst>
      <p:ext uri="{BB962C8B-B14F-4D97-AF65-F5344CB8AC3E}">
        <p14:creationId xmlns:p14="http://schemas.microsoft.com/office/powerpoint/2010/main" val="898399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12</a:t>
            </a:fld>
            <a:endParaRPr lang="en-US"/>
          </a:p>
        </p:txBody>
      </p:sp>
    </p:spTree>
    <p:extLst>
      <p:ext uri="{BB962C8B-B14F-4D97-AF65-F5344CB8AC3E}">
        <p14:creationId xmlns:p14="http://schemas.microsoft.com/office/powerpoint/2010/main" val="3533069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13</a:t>
            </a:fld>
            <a:endParaRPr lang="en-US"/>
          </a:p>
        </p:txBody>
      </p:sp>
    </p:spTree>
    <p:extLst>
      <p:ext uri="{BB962C8B-B14F-4D97-AF65-F5344CB8AC3E}">
        <p14:creationId xmlns:p14="http://schemas.microsoft.com/office/powerpoint/2010/main" val="2714818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 many holes even within a very simple example. We have input Mux to control which value should be fed to one particular stage; we have output mux to determine the value passed to the next stage; we have constant value and immediate value to decide the constants used in stateless and stateful ALU; we have stateful active to monitor which stateful ALU is responsible for modifying the stateful value and we also have stateless opcode to represent the functionality of stateless ALU</a:t>
            </a:r>
          </a:p>
        </p:txBody>
      </p:sp>
      <p:sp>
        <p:nvSpPr>
          <p:cNvPr id="4" name="Slide Number Placeholder 3"/>
          <p:cNvSpPr>
            <a:spLocks noGrp="1"/>
          </p:cNvSpPr>
          <p:nvPr>
            <p:ph type="sldNum" sz="quarter" idx="5"/>
          </p:nvPr>
        </p:nvSpPr>
        <p:spPr/>
        <p:txBody>
          <a:bodyPr/>
          <a:lstStyle/>
          <a:p>
            <a:fld id="{822DC16D-7BA6-C54C-A5EF-FE506FEBC1D6}" type="slidenum">
              <a:rPr lang="en-US" smtClean="0"/>
              <a:t>14</a:t>
            </a:fld>
            <a:endParaRPr lang="en-US"/>
          </a:p>
        </p:txBody>
      </p:sp>
    </p:spTree>
    <p:extLst>
      <p:ext uri="{BB962C8B-B14F-4D97-AF65-F5344CB8AC3E}">
        <p14:creationId xmlns:p14="http://schemas.microsoft.com/office/powerpoint/2010/main" val="1925711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Chipmunk can beat Domino in almost every aspects at the sacrifice of compilation time. Because the program synthesis problem is a QBF problem</a:t>
            </a:r>
          </a:p>
          <a:p>
            <a:r>
              <a:rPr lang="en-US" dirty="0"/>
              <a:t>whose total time increases exponentially as the number of holes increase. For example, if there are n holes, then the search space will be as large as 2^n </a:t>
            </a:r>
          </a:p>
          <a:p>
            <a:r>
              <a:rPr lang="en-US" dirty="0"/>
              <a:t>and most of our benchmarks generate 200 holes.</a:t>
            </a:r>
          </a:p>
          <a:p>
            <a:endParaRPr lang="en-US" dirty="0"/>
          </a:p>
          <a:p>
            <a:r>
              <a:rPr lang="en-US" dirty="0"/>
              <a:t>Therefore, we come up with three main ideas listed above to speed up synthesis problem. I will discuss them one by one.</a:t>
            </a:r>
          </a:p>
          <a:p>
            <a:endParaRPr lang="en-US" dirty="0"/>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15</a:t>
            </a:fld>
            <a:endParaRPr lang="en-US"/>
          </a:p>
        </p:txBody>
      </p:sp>
    </p:spTree>
    <p:extLst>
      <p:ext uri="{BB962C8B-B14F-4D97-AF65-F5344CB8AC3E}">
        <p14:creationId xmlns:p14="http://schemas.microsoft.com/office/powerpoint/2010/main" val="1503665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is to reduce the constant values appearing in benchmarks. </a:t>
            </a:r>
          </a:p>
          <a:p>
            <a:endParaRPr lang="en-US" dirty="0"/>
          </a:p>
          <a:p>
            <a:r>
              <a:rPr lang="en-US" dirty="0"/>
              <a:t>For example, the example shown in the slides is </a:t>
            </a:r>
            <a:r>
              <a:rPr lang="en-US" dirty="0" err="1"/>
              <a:t>blue_decrease.c</a:t>
            </a:r>
            <a:r>
              <a:rPr lang="en-US" dirty="0"/>
              <a:t> in Domino program. We manually scan the program and downgrade all constants</a:t>
            </a:r>
          </a:p>
          <a:p>
            <a:r>
              <a:rPr lang="en-US" dirty="0"/>
              <a:t>appearing in program into constants within 2-bit range. Here, we replace 10 by 2.</a:t>
            </a:r>
          </a:p>
          <a:p>
            <a:endParaRPr lang="en-US" dirty="0"/>
          </a:p>
          <a:p>
            <a:r>
              <a:rPr lang="en-US" dirty="0"/>
              <a:t>The benefit of this transformation is that all constant/immediate holes appear in Chipmunk will only be 2-bit range which can dramatically reduce the</a:t>
            </a:r>
          </a:p>
          <a:p>
            <a:r>
              <a:rPr lang="en-US" dirty="0"/>
              <a:t>total number of holes. Although we slightly change the semantics of some of benchmarks, but for these case, we only focus on the compilation result</a:t>
            </a:r>
          </a:p>
          <a:p>
            <a:r>
              <a:rPr lang="en-US" dirty="0"/>
              <a:t>so this change is reasonable. </a:t>
            </a:r>
          </a:p>
          <a:p>
            <a:endParaRPr lang="en-US" dirty="0"/>
          </a:p>
          <a:p>
            <a:r>
              <a:rPr lang="en-US" dirty="0"/>
              <a:t>In future work, we will try to add constant synthesis algorithm to avoid semantic modification.</a:t>
            </a:r>
          </a:p>
        </p:txBody>
      </p:sp>
      <p:sp>
        <p:nvSpPr>
          <p:cNvPr id="4" name="Slide Number Placeholder 3"/>
          <p:cNvSpPr>
            <a:spLocks noGrp="1"/>
          </p:cNvSpPr>
          <p:nvPr>
            <p:ph type="sldNum" sz="quarter" idx="5"/>
          </p:nvPr>
        </p:nvSpPr>
        <p:spPr/>
        <p:txBody>
          <a:bodyPr/>
          <a:lstStyle/>
          <a:p>
            <a:fld id="{822DC16D-7BA6-C54C-A5EF-FE506FEBC1D6}" type="slidenum">
              <a:rPr lang="en-US"/>
              <a:t>16</a:t>
            </a:fld>
            <a:endParaRPr lang="en-US"/>
          </a:p>
        </p:txBody>
      </p:sp>
    </p:spTree>
    <p:extLst>
      <p:ext uri="{BB962C8B-B14F-4D97-AF65-F5344CB8AC3E}">
        <p14:creationId xmlns:p14="http://schemas.microsoft.com/office/powerpoint/2010/main" val="1485151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first part is to use our own CEGIS algorithm.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Previously, we introduce the CEGIS algorithm implemented in SKETCH. We referred from that idea to develop our own version of CEGIS.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Instead of throwing the whole synthesis problem with 10-bit input into sketch, we divide into two parts: synthesis &amp; verification in 2-bit input; -&gt; do verification in 10-bit input range -&gt; if the verification failed then we add the counterexample into synthesis part so the synthesis step will have all 2-bit input + counterexample we generated from all previous verification steps; otherwise we are lucky enough to find a sol in smaller input range which satisfies for all 10-bit input.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17</a:t>
            </a:fld>
            <a:endParaRPr lang="en-US"/>
          </a:p>
        </p:txBody>
      </p:sp>
    </p:spTree>
    <p:extLst>
      <p:ext uri="{BB962C8B-B14F-4D97-AF65-F5344CB8AC3E}">
        <p14:creationId xmlns:p14="http://schemas.microsoft.com/office/powerpoint/2010/main" val="1382264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our “own” CEGIS algorithm,</a:t>
            </a:r>
          </a:p>
          <a:p>
            <a:r>
              <a:rPr lang="en-US" dirty="0"/>
              <a:t>we want to add more constrain which not only conserves the function of Chipmunk but also</a:t>
            </a:r>
          </a:p>
          <a:p>
            <a:r>
              <a:rPr lang="en-US" dirty="0"/>
              <a:t>reduce the search space.</a:t>
            </a:r>
          </a:p>
          <a:p>
            <a:endParaRPr lang="en-US" dirty="0"/>
          </a:p>
          <a:p>
            <a:r>
              <a:rPr lang="en-US" dirty="0"/>
              <a:t>In allocation case, we found that all possible position on the LHS can be mapped to one particular </a:t>
            </a:r>
          </a:p>
          <a:p>
            <a:r>
              <a:rPr lang="en-US" dirty="0"/>
              <a:t>way in the RHS, so there must be some benefit if we choose to remove the freedom by forcing </a:t>
            </a:r>
          </a:p>
          <a:p>
            <a:r>
              <a:rPr lang="en-US" dirty="0"/>
              <a:t>packet field to specific container.</a:t>
            </a:r>
          </a:p>
        </p:txBody>
      </p:sp>
      <p:sp>
        <p:nvSpPr>
          <p:cNvPr id="4" name="Slide Number Placeholder 3"/>
          <p:cNvSpPr>
            <a:spLocks noGrp="1"/>
          </p:cNvSpPr>
          <p:nvPr>
            <p:ph type="sldNum" sz="quarter" idx="5"/>
          </p:nvPr>
        </p:nvSpPr>
        <p:spPr/>
        <p:txBody>
          <a:bodyPr/>
          <a:lstStyle/>
          <a:p>
            <a:fld id="{822DC16D-7BA6-C54C-A5EF-FE506FEBC1D6}" type="slidenum">
              <a:rPr lang="en-US"/>
              <a:t>18</a:t>
            </a:fld>
            <a:endParaRPr lang="en-US"/>
          </a:p>
        </p:txBody>
      </p:sp>
    </p:spTree>
    <p:extLst>
      <p:ext uri="{BB962C8B-B14F-4D97-AF65-F5344CB8AC3E}">
        <p14:creationId xmlns:p14="http://schemas.microsoft.com/office/powerpoint/2010/main" val="3845898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benchmarks, there are only some of the simple operation in packet fields, so we can</a:t>
            </a:r>
          </a:p>
          <a:p>
            <a:r>
              <a:rPr lang="en-US" dirty="0"/>
              <a:t>choose simpler stateless ALU so that the total hole numbers can get slightly decreased. But there</a:t>
            </a:r>
          </a:p>
          <a:p>
            <a:r>
              <a:rPr lang="en-US" dirty="0"/>
              <a:t>are still some disadvantages if we use simplified version of stateless ALU because it may convert</a:t>
            </a:r>
          </a:p>
          <a:p>
            <a:r>
              <a:rPr lang="en-US" dirty="0"/>
              <a:t>from success to failure.</a:t>
            </a:r>
          </a:p>
          <a:p>
            <a:endParaRPr lang="en-US" dirty="0"/>
          </a:p>
          <a:p>
            <a:r>
              <a:rPr lang="en-US" dirty="0"/>
              <a:t>If permitted, we can make full use of the distributed system to run different stateless ALUs</a:t>
            </a:r>
          </a:p>
          <a:p>
            <a:r>
              <a:rPr lang="en-US" dirty="0"/>
              <a:t>In different machine and use optimal result. (fail from full stateless ALU or success from simplified stateless ALU)</a:t>
            </a:r>
          </a:p>
        </p:txBody>
      </p:sp>
      <p:sp>
        <p:nvSpPr>
          <p:cNvPr id="4" name="Slide Number Placeholder 3"/>
          <p:cNvSpPr>
            <a:spLocks noGrp="1"/>
          </p:cNvSpPr>
          <p:nvPr>
            <p:ph type="sldNum" sz="quarter" idx="5"/>
          </p:nvPr>
        </p:nvSpPr>
        <p:spPr/>
        <p:txBody>
          <a:bodyPr/>
          <a:lstStyle/>
          <a:p>
            <a:fld id="{822DC16D-7BA6-C54C-A5EF-FE506FEBC1D6}" type="slidenum">
              <a:rPr lang="en-US"/>
              <a:t>19</a:t>
            </a:fld>
            <a:endParaRPr lang="en-US"/>
          </a:p>
        </p:txBody>
      </p:sp>
    </p:spTree>
    <p:extLst>
      <p:ext uri="{BB962C8B-B14F-4D97-AF65-F5344CB8AC3E}">
        <p14:creationId xmlns:p14="http://schemas.microsoft.com/office/powerpoint/2010/main" val="2404939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Recently, programmable network substrates have become more and more popular because they</a:t>
            </a:r>
            <a:r>
              <a:rPr lang="en-US" sz="1200" b="1" i="0" u="none" strike="noStrike" kern="1200" dirty="0">
                <a:solidFill>
                  <a:schemeClr val="tx1"/>
                </a:solidFill>
                <a:effectLst/>
                <a:latin typeface="+mn-lt"/>
                <a:ea typeface="+mn-ea"/>
                <a:cs typeface="+mn-cs"/>
              </a:rPr>
              <a:t> are more flexible than </a:t>
            </a:r>
            <a:r>
              <a:rPr lang="en-US" sz="1200" b="0" i="0" u="none" strike="noStrike" kern="1200" dirty="0">
                <a:solidFill>
                  <a:schemeClr val="tx1"/>
                </a:solidFill>
                <a:effectLst/>
                <a:latin typeface="+mn-lt"/>
                <a:ea typeface="+mn-ea"/>
                <a:cs typeface="+mn-cs"/>
              </a:rPr>
              <a:t>fixed-function devices</a:t>
            </a:r>
            <a:r>
              <a:rPr lang="en-US" sz="1200" b="1" i="0" u="none" strike="noStrike"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And the main reason why people want to use them to gradually replace the traditional fixed ones is that the</a:t>
            </a:r>
            <a:r>
              <a:rPr lang="en-US" sz="1200" b="1" i="0" u="none" strike="noStrike"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programmable network substrates </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enjoy the function flexibility</a:t>
            </a:r>
            <a:r>
              <a:rPr lang="en-US" sz="1200" b="1" i="0" u="none" strike="noStrike" kern="1200" dirty="0">
                <a:solidFill>
                  <a:schemeClr val="tx1"/>
                </a:solidFill>
                <a:effectLst/>
                <a:latin typeface="+mn-lt"/>
                <a:ea typeface="+mn-ea"/>
                <a:cs typeface="+mn-cs"/>
              </a:rPr>
              <a: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 be specific, in the background where various network algorithms(</a:t>
            </a:r>
            <a:r>
              <a:rPr lang="en-US" sz="1200" b="0" i="0" u="none" strike="noStrike" kern="1200" dirty="0" err="1">
                <a:solidFill>
                  <a:schemeClr val="tx1"/>
                </a:solidFill>
                <a:effectLst/>
                <a:latin typeface="+mn-lt"/>
                <a:ea typeface="+mn-ea"/>
                <a:cs typeface="+mn-cs"/>
              </a:rPr>
              <a:t>i.e</a:t>
            </a:r>
            <a:r>
              <a:rPr lang="en-US" sz="1200" b="0" i="0" u="none" strike="noStrike" kern="1200" dirty="0">
                <a:solidFill>
                  <a:schemeClr val="tx1"/>
                </a:solidFill>
                <a:effectLst/>
                <a:latin typeface="+mn-lt"/>
                <a:ea typeface="+mn-ea"/>
                <a:cs typeface="+mn-cs"/>
              </a:rPr>
              <a:t> Congestion control </a:t>
            </a:r>
            <a:r>
              <a:rPr lang="en-US" sz="1200" b="0" i="0" u="none" strike="noStrike" kern="1200" dirty="0" err="1">
                <a:solidFill>
                  <a:schemeClr val="tx1"/>
                </a:solidFill>
                <a:effectLst/>
                <a:latin typeface="+mn-lt"/>
                <a:ea typeface="+mn-ea"/>
                <a:cs typeface="+mn-cs"/>
              </a:rPr>
              <a:t>algo</a:t>
            </a:r>
            <a:r>
              <a:rPr lang="en-US" sz="1200" b="0" i="0" u="none" strike="noStrike" kern="1200" dirty="0">
                <a:solidFill>
                  <a:schemeClr val="tx1"/>
                </a:solidFill>
                <a:effectLst/>
                <a:latin typeface="+mn-lt"/>
                <a:ea typeface="+mn-ea"/>
                <a:cs typeface="+mn-cs"/>
              </a:rPr>
              <a:t>; load balancing algorithms) appear so quickly, “R</a:t>
            </a:r>
            <a:r>
              <a:rPr lang="en-US" sz="1200" b="0" i="0" kern="1200" dirty="0">
                <a:solidFill>
                  <a:schemeClr val="tx1"/>
                </a:solidFill>
                <a:effectLst/>
                <a:latin typeface="+mn-lt"/>
                <a:ea typeface="+mn-ea"/>
                <a:cs typeface="+mn-cs"/>
              </a:rPr>
              <a:t>esearchers and engineers need to try out thousands of ideas”</a:t>
            </a:r>
            <a:r>
              <a:rPr lang="en-US" sz="1200" b="0" i="0" u="none" strike="noStrike" kern="1200" dirty="0">
                <a:solidFill>
                  <a:schemeClr val="tx1"/>
                </a:solidFill>
                <a:effectLst/>
                <a:latin typeface="+mn-lt"/>
                <a:ea typeface="+mn-ea"/>
                <a:cs typeface="+mn-cs"/>
              </a:rPr>
              <a:t> and hence they have more requirements for low-level </a:t>
            </a:r>
          </a:p>
          <a:p>
            <a:r>
              <a:rPr lang="en-US" sz="1200" b="0" i="0" u="none" strike="noStrike" kern="1200" dirty="0">
                <a:solidFill>
                  <a:schemeClr val="tx1"/>
                </a:solidFill>
                <a:effectLst/>
                <a:latin typeface="+mn-lt"/>
                <a:ea typeface="+mn-ea"/>
                <a:cs typeface="+mn-cs"/>
              </a:rPr>
              <a:t>network. However, traditional fixed network substrates have fixed functionality and users cannot fundamentally change it. If the designers want to include more functions into fixed substrates, it may take several years. In addition to programmability, with the growing link speeds, there is a need to speed up the running time in programmable substrates by using faster packet-processing code. For example,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Switches run at 100Gbit/s per port, a few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However, developing fast programs in programmable substrates is really difficult.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Change the </a:t>
            </a:r>
            <a:r>
              <a:rPr lang="en-US" sz="1200" b="1" i="0" u="none" strike="noStrike" kern="1200" dirty="0" err="1">
                <a:solidFill>
                  <a:schemeClr val="tx1"/>
                </a:solidFill>
                <a:effectLst/>
                <a:latin typeface="+mn-lt"/>
                <a:ea typeface="+mn-ea"/>
                <a:cs typeface="+mn-cs"/>
              </a:rPr>
              <a:t>smartNIC</a:t>
            </a:r>
            <a:r>
              <a:rPr lang="en-US" sz="1200" b="1" i="0" u="none" strike="noStrike" kern="1200" dirty="0">
                <a:solidFill>
                  <a:schemeClr val="tx1"/>
                </a:solidFill>
                <a:effectLst/>
                <a:latin typeface="+mn-lt"/>
                <a:ea typeface="+mn-ea"/>
                <a:cs typeface="+mn-cs"/>
              </a:rPr>
              <a:t> picture</a:t>
            </a:r>
          </a:p>
        </p:txBody>
      </p:sp>
      <p:sp>
        <p:nvSpPr>
          <p:cNvPr id="4" name="Slide Number Placeholder 3"/>
          <p:cNvSpPr>
            <a:spLocks noGrp="1"/>
          </p:cNvSpPr>
          <p:nvPr>
            <p:ph type="sldNum" sz="quarter" idx="5"/>
          </p:nvPr>
        </p:nvSpPr>
        <p:spPr/>
        <p:txBody>
          <a:bodyPr/>
          <a:lstStyle/>
          <a:p>
            <a:fld id="{822DC16D-7BA6-C54C-A5EF-FE506FEBC1D6}" type="slidenum">
              <a:t>2</a:t>
            </a:fld>
            <a:endParaRPr lang="en-US"/>
          </a:p>
        </p:txBody>
      </p:sp>
    </p:spTree>
    <p:extLst>
      <p:ext uri="{BB962C8B-B14F-4D97-AF65-F5344CB8AC3E}">
        <p14:creationId xmlns:p14="http://schemas.microsoft.com/office/powerpoint/2010/main" val="992726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benchmarks, we started with eight programs drawn from multiple sources and these programs were previously compiled with Domino. Then, we mutated these programs in semantic-preserving ways to generate 10 mutations for each of the 8 programs. The way we generate mutations is based on the following ‘noise generation’ method, adding one obviously true condition in if statement, switch the if-else statement and switch the order of statement within if. The mutation generator will pass the program several times and add some ‘semantically equivalent modifications’ to the program. In theory, if Domino can generate code for original program successfully, it should do so for ten mutations. However, this is not the case.</a:t>
            </a: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Get rid of the first one</a:t>
            </a:r>
            <a:endParaRPr lang="en-US" b="1"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20</a:t>
            </a:fld>
            <a:endParaRPr lang="en-US"/>
          </a:p>
        </p:txBody>
      </p:sp>
    </p:spTree>
    <p:extLst>
      <p:ext uri="{BB962C8B-B14F-4D97-AF65-F5344CB8AC3E}">
        <p14:creationId xmlns:p14="http://schemas.microsoft.com/office/powerpoint/2010/main" val="1012706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Our current experiment results have shown the advantages of our Chipmunk mainly in two aspects. For completeness, although we can not guarantee that Chipmunk has 100% completeness for generating code but its performance has already much better than Domino. </a:t>
            </a: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21</a:t>
            </a:fld>
            <a:endParaRPr lang="en-US"/>
          </a:p>
        </p:txBody>
      </p:sp>
    </p:spTree>
    <p:extLst>
      <p:ext uri="{BB962C8B-B14F-4D97-AF65-F5344CB8AC3E}">
        <p14:creationId xmlns:p14="http://schemas.microsoft.com/office/powerpoint/2010/main" val="2882394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Our experiment results have shown the advantages of our Chipmunk mainly in two aspects. </a:t>
            </a:r>
            <a:endParaRPr lang="en-US" dirty="0"/>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Domino fails to generate code for most mutations of the original programs because it incorrectly concludes that the programs are too expressive to be implemented, which is avoided in Chipmunk because it reaches 100% for most of them which should be expected. Some programs which is rejected by Chipmunk are all because they reach the timeout we set for them (30 min per iteration). Here the average of compilation time for each mutations in </a:t>
            </a:r>
            <a:r>
              <a:rPr lang="en-US" sz="1200" b="0" i="0" u="none" strike="noStrike" kern="1200" dirty="0" err="1">
                <a:solidFill>
                  <a:schemeClr val="tx1"/>
                </a:solidFill>
                <a:effectLst/>
                <a:latin typeface="+mn-lt"/>
                <a:ea typeface="+mn-ea"/>
                <a:cs typeface="+mn-cs"/>
              </a:rPr>
              <a:t>Flowlet</a:t>
            </a:r>
            <a:r>
              <a:rPr lang="en-US" sz="1200" b="0" i="0" u="none" strike="noStrike" kern="1200" dirty="0">
                <a:solidFill>
                  <a:schemeClr val="tx1"/>
                </a:solidFill>
                <a:effectLst/>
                <a:latin typeface="+mn-lt"/>
                <a:ea typeface="+mn-ea"/>
                <a:cs typeface="+mn-cs"/>
              </a:rPr>
              <a:t> switching is about an hour.</a:t>
            </a:r>
          </a:p>
          <a:p>
            <a:pPr rtl="0"/>
            <a:endParaRPr lang="en-US" sz="1200" b="0" i="0" u="none" strike="noStrike" kern="1200" dirty="0">
              <a:solidFill>
                <a:schemeClr val="tx1"/>
              </a:solidFill>
              <a:effectLst/>
              <a:latin typeface="+mn-lt"/>
              <a:ea typeface="+mn-ea"/>
              <a:cs typeface="+mn-cs"/>
            </a:endParaRPr>
          </a:p>
          <a:p>
            <a:pPr rtl="0"/>
            <a:r>
              <a:rPr lang="en-US" dirty="0"/>
              <a:t>If we provide enough time, they will finally provide the successful compilation result.</a:t>
            </a:r>
          </a:p>
          <a:p>
            <a:pPr rtl="0"/>
            <a:endParaRPr lang="en-US" dirty="0"/>
          </a:p>
          <a:p>
            <a:endParaRPr lang="en-US" dirty="0"/>
          </a:p>
          <a:p>
            <a:r>
              <a:rPr lang="en-US" b="1" dirty="0"/>
              <a:t>Note: add the graph to show why theoretically, Chipmunk should work for every mutator</a:t>
            </a:r>
          </a:p>
          <a:p>
            <a:r>
              <a:rPr lang="en-US" b="1" dirty="0"/>
              <a:t>Note: Make the table and font size larger</a:t>
            </a:r>
          </a:p>
        </p:txBody>
      </p:sp>
      <p:sp>
        <p:nvSpPr>
          <p:cNvPr id="4" name="Slide Number Placeholder 3"/>
          <p:cNvSpPr>
            <a:spLocks noGrp="1"/>
          </p:cNvSpPr>
          <p:nvPr>
            <p:ph type="sldNum" sz="quarter" idx="5"/>
          </p:nvPr>
        </p:nvSpPr>
        <p:spPr/>
        <p:txBody>
          <a:bodyPr/>
          <a:lstStyle/>
          <a:p>
            <a:fld id="{822DC16D-7BA6-C54C-A5EF-FE506FEBC1D6}" type="slidenum">
              <a:rPr lang="en-US"/>
              <a:t>22</a:t>
            </a:fld>
            <a:endParaRPr lang="en-US"/>
          </a:p>
        </p:txBody>
      </p:sp>
    </p:spTree>
    <p:extLst>
      <p:ext uri="{BB962C8B-B14F-4D97-AF65-F5344CB8AC3E}">
        <p14:creationId xmlns:p14="http://schemas.microsoft.com/office/powerpoint/2010/main" val="2255699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mutations both Domino and Chipmunk are successful, Chipmunk can generate code with fewer pipeline stages which is severely constrained in programmable switches (</a:t>
            </a:r>
            <a:r>
              <a:rPr lang="en-US" sz="1200" b="0" i="0" u="none" strike="noStrike" kern="1200" dirty="0" err="1">
                <a:solidFill>
                  <a:schemeClr val="tx1"/>
                </a:solidFill>
                <a:effectLst/>
                <a:latin typeface="+mn-lt"/>
                <a:ea typeface="+mn-ea"/>
                <a:cs typeface="+mn-cs"/>
              </a:rPr>
              <a:t>i.e</a:t>
            </a:r>
            <a:r>
              <a:rPr lang="en-US" sz="1200" b="0" i="0" u="none" strike="noStrike" kern="1200" dirty="0">
                <a:solidFill>
                  <a:schemeClr val="tx1"/>
                </a:solidFill>
                <a:effectLst/>
                <a:latin typeface="+mn-lt"/>
                <a:ea typeface="+mn-ea"/>
                <a:cs typeface="+mn-cs"/>
              </a:rPr>
              <a:t> 12 stage for Tofino switch). The reason that in some cases Chipmunk may consume more ALUs per stage is because, if we expand the pipeline to more stages, we can balance computation task to future stages and reduce the number of ALUs used per stage. But given the priority of number of pipeline stages, we prefer to use Chipmunk.</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23</a:t>
            </a:fld>
            <a:endParaRPr lang="en-US"/>
          </a:p>
        </p:txBody>
      </p:sp>
    </p:spTree>
    <p:extLst>
      <p:ext uri="{BB962C8B-B14F-4D97-AF65-F5344CB8AC3E}">
        <p14:creationId xmlns:p14="http://schemas.microsoft.com/office/powerpoint/2010/main" val="61814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general, Chipmunk can compile many mutation that Domino cannot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 will find the optimal resources usage, with smaller depth and width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due to the complexity of program synthesis problem, the compilation time of Chipmunk is much longer than Domino</a:t>
            </a:r>
          </a:p>
          <a:p>
            <a:endParaRPr lang="en-US" dirty="0"/>
          </a:p>
          <a:p>
            <a:r>
              <a:rPr lang="en-US" dirty="0"/>
              <a:t>Emphasize the conclusion again and reiterate the benefit of Chipmunk and show why its result will be much better.</a:t>
            </a:r>
          </a:p>
        </p:txBody>
      </p:sp>
      <p:sp>
        <p:nvSpPr>
          <p:cNvPr id="4" name="Slide Number Placeholder 3"/>
          <p:cNvSpPr>
            <a:spLocks noGrp="1"/>
          </p:cNvSpPr>
          <p:nvPr>
            <p:ph type="sldNum" sz="quarter" idx="5"/>
          </p:nvPr>
        </p:nvSpPr>
        <p:spPr/>
        <p:txBody>
          <a:bodyPr/>
          <a:lstStyle/>
          <a:p>
            <a:fld id="{822DC16D-7BA6-C54C-A5EF-FE506FEBC1D6}" type="slidenum">
              <a:rPr lang="en-US"/>
              <a:t>24</a:t>
            </a:fld>
            <a:endParaRPr lang="en-US"/>
          </a:p>
        </p:txBody>
      </p:sp>
    </p:spTree>
    <p:extLst>
      <p:ext uri="{BB962C8B-B14F-4D97-AF65-F5344CB8AC3E}">
        <p14:creationId xmlns:p14="http://schemas.microsoft.com/office/powerpoint/2010/main" val="3047903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initial experiment results look promising. however we think this is still a beginning for this project. Throughout the whole process, we also develop many directions worthwhile for further research. Here, I want to list the three most important ones for open discussion. As for further speeding up, can we reduce the program synthesis time by replacing hot code regions with fast implementations using a database of localized code rewrite?  As for realistic simulation, in addition to the program itself, how should we address other resource constraints like memory usage which depends on the workload? Also, can we </a:t>
            </a:r>
            <a:r>
              <a:rPr lang="en-US" sz="1200" dirty="0"/>
              <a:t>Synthesize network programs with bounded inaccuracy over a packet trace?</a:t>
            </a:r>
          </a:p>
        </p:txBody>
      </p:sp>
      <p:sp>
        <p:nvSpPr>
          <p:cNvPr id="4" name="Slide Number Placeholder 3"/>
          <p:cNvSpPr>
            <a:spLocks noGrp="1"/>
          </p:cNvSpPr>
          <p:nvPr>
            <p:ph type="sldNum" sz="quarter" idx="5"/>
          </p:nvPr>
        </p:nvSpPr>
        <p:spPr/>
        <p:txBody>
          <a:bodyPr/>
          <a:lstStyle/>
          <a:p>
            <a:fld id="{822DC16D-7BA6-C54C-A5EF-FE506FEBC1D6}" type="slidenum">
              <a:rPr lang="en-US"/>
              <a:t>25</a:t>
            </a:fld>
            <a:endParaRPr lang="en-US"/>
          </a:p>
        </p:txBody>
      </p:sp>
    </p:spTree>
    <p:extLst>
      <p:ext uri="{BB962C8B-B14F-4D97-AF65-F5344CB8AC3E}">
        <p14:creationId xmlns:p14="http://schemas.microsoft.com/office/powerpoint/2010/main" val="909584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conclude, Chipmunk transplants program synthesis ideas to automatically generate fast packet-processing code which is more complete and hardware-resource saving at the cost of long compilation time.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have prove that program synthesis can play an important role in code generator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Our assumption has been proved because we generate a simulator and measure its performance in programmable switch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Based on the current research result, we are confident that the application of this idea can expand to generate fast programs for more programmable substrates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current results encourage us to do more further research including speeding up synthesis time and implement this idea to more programmable substrates.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 am welcoming for all feedback. Thank you for listening.</a:t>
            </a:r>
          </a:p>
          <a:p>
            <a:pPr rtl="0"/>
            <a:endParaRPr lang="en-US" sz="1200" b="0" i="0" u="none" strike="noStrike" kern="1200" dirty="0">
              <a:solidFill>
                <a:schemeClr val="tx1"/>
              </a:solidFill>
              <a:effectLst/>
              <a:latin typeface="+mn-lt"/>
              <a:ea typeface="+mn-ea"/>
              <a:cs typeface="+mn-cs"/>
            </a:endParaRPr>
          </a:p>
          <a:p>
            <a:pPr rtl="0"/>
            <a:r>
              <a:rPr lang="en-US" sz="1200" dirty="0"/>
              <a:t>Based on the current research result, we are confident that the application of this idea can </a:t>
            </a:r>
            <a:endParaRPr lang="en-US" b="0"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26</a:t>
            </a:fld>
            <a:endParaRPr lang="en-US"/>
          </a:p>
        </p:txBody>
      </p:sp>
    </p:spTree>
    <p:extLst>
      <p:ext uri="{BB962C8B-B14F-4D97-AF65-F5344CB8AC3E}">
        <p14:creationId xmlns:p14="http://schemas.microsoft.com/office/powerpoint/2010/main" val="1323545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the main reason why people want to use programmable substrates to gradually replace the traditional fixed ones is that the former enjoy the function flexibility which is not shared by the later one. To be specific, in the background where various AI and IoT applications appear so quickly that people have more requirements for low-level network. However, traditional fixed network substrates have fixed functionality and users cannot fundamentally change it. If the designers want to include more functions into programmable substrates, it may take several years. In addition to programmability, with the growing link speeds, there is a need to speed up the running speed in programmable substrates by using faster packet-processing code. For example,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Switches run at 100Gbit/s per port, a few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with this emphasis on using programmable substrates and writing fast packet-processing code in them, developing fast programs is really difficult. </a:t>
            </a:r>
            <a:endParaRPr lang="en-US" dirty="0"/>
          </a:p>
        </p:txBody>
      </p:sp>
      <p:sp>
        <p:nvSpPr>
          <p:cNvPr id="4" name="Slide Number Placeholder 3"/>
          <p:cNvSpPr>
            <a:spLocks noGrp="1"/>
          </p:cNvSpPr>
          <p:nvPr>
            <p:ph type="sldNum" sz="quarter" idx="5"/>
          </p:nvPr>
        </p:nvSpPr>
        <p:spPr/>
        <p:txBody>
          <a:bodyPr/>
          <a:lstStyle/>
          <a:p>
            <a:fld id="{822DC16D-7BA6-C54C-A5EF-FE506FEBC1D6}" type="slidenum">
              <a:t>3</a:t>
            </a:fld>
            <a:endParaRPr lang="en-US"/>
          </a:p>
        </p:txBody>
      </p:sp>
    </p:spTree>
    <p:extLst>
      <p:ext uri="{BB962C8B-B14F-4D97-AF65-F5344CB8AC3E}">
        <p14:creationId xmlns:p14="http://schemas.microsoft.com/office/powerpoint/2010/main" val="2726722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There are two main reasons. First of all, developing such fast programs requires manual optimization by experts who are familiar with each underlying hardware architecture. For example, they must be aware of the cache and memory hierarchy for CPUs and SoC-based NICs; ALU, TCAM and SRAM limits for programmable switches; and of lookup tables, placement and routing for an FPGA. In reality, Microsoft hired a dedicated team of hardware engineers to program its FPGA-based </a:t>
            </a:r>
            <a:r>
              <a:rPr lang="en-US" sz="1200" b="0" i="0" u="none" strike="noStrike" kern="1200" dirty="0" err="1">
                <a:solidFill>
                  <a:schemeClr val="tx1"/>
                </a:solidFill>
                <a:effectLst/>
                <a:latin typeface="+mn-lt"/>
                <a:ea typeface="+mn-ea"/>
                <a:cs typeface="+mn-cs"/>
              </a:rPr>
              <a:t>SmartNIC</a:t>
            </a:r>
            <a:r>
              <a:rPr lang="en-US" sz="1200" b="0" i="0" u="none" strike="noStrike"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rtl="0"/>
            <a:r>
              <a:rPr lang="en-US" sz="1200" b="0" i="0" u="none" strike="noStrike" kern="1200" dirty="0">
                <a:solidFill>
                  <a:schemeClr val="tx1"/>
                </a:solidFill>
                <a:effectLst/>
                <a:latin typeface="+mn-lt"/>
                <a:ea typeface="+mn-ea"/>
                <a:cs typeface="+mn-cs"/>
              </a:rPr>
              <a:t>Then, you may ask the question: why not design an optimizing compiler to reduce the workload and do optimization automatically. This brings the second reason. </a:t>
            </a:r>
            <a:r>
              <a:rPr lang="en-US" dirty="0"/>
              <a:t>I agree that an optimizing compiler will definitely alleviate the difficulties of generating such fast code</a:t>
            </a:r>
            <a:r>
              <a:rPr lang="en-US" sz="1200" b="0" i="0" u="none" strike="noStrike" kern="1200" dirty="0">
                <a:solidFill>
                  <a:schemeClr val="tx1"/>
                </a:solidFill>
                <a:effectLst/>
                <a:latin typeface="+mn-lt"/>
                <a:ea typeface="+mn-ea"/>
                <a:cs typeface="+mn-cs"/>
              </a:rPr>
              <a:t>, but building the optimizing compiler itself is arduous but </a:t>
            </a:r>
            <a:r>
              <a:rPr lang="en-US" altLang="ja-JP" sz="1200" b="0" i="0" u="none" strike="noStrike" kern="1200" dirty="0">
                <a:solidFill>
                  <a:schemeClr val="tx1"/>
                </a:solidFill>
                <a:effectLst/>
                <a:latin typeface="+mn-lt"/>
                <a:ea typeface="+mn-ea"/>
                <a:cs typeface="+mn-cs"/>
              </a:rPr>
              <a:t>hard to make progress</a:t>
            </a:r>
            <a:r>
              <a:rPr lang="en-US" sz="1200" b="0" i="0" u="none" strike="noStrike" kern="1200" dirty="0">
                <a:solidFill>
                  <a:schemeClr val="tx1"/>
                </a:solidFill>
                <a:effectLst/>
                <a:latin typeface="+mn-lt"/>
                <a:ea typeface="+mn-ea"/>
                <a:cs typeface="+mn-cs"/>
              </a:rPr>
              <a:t> because the building step requires significant engineering efforts, usually it will span decades, which is both time-consuming and money-consuming and cannot catch up with the evolving network hardware. Neither academic nor industrial area have strong motivation to do this.</a:t>
            </a:r>
            <a:endParaRPr lang="en-US" b="0"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4</a:t>
            </a:fld>
            <a:endParaRPr lang="en-US"/>
          </a:p>
        </p:txBody>
      </p:sp>
    </p:spTree>
    <p:extLst>
      <p:ext uri="{BB962C8B-B14F-4D97-AF65-F5344CB8AC3E}">
        <p14:creationId xmlns:p14="http://schemas.microsoft.com/office/powerpoint/2010/main" val="2648533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in response to the above concerns, here comes to the primary contribution in this talk: introducing program synthesis to develop code generator which we can use to generate fast packet-processing code.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 other words, we map the code generation problem to one program synthesis problem and make full use of the existing program synthesis tools to solve it automatically.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Program synthesis is to automatically construct a program that satisfy given specification. Specification can be set of input/output examples (unit tests), natural language, or any other form that is easier to write the expected program.</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 user will provide a </a:t>
            </a:r>
            <a:r>
              <a:rPr lang="en-US" altLang="zh-CN" sz="1200" b="0" i="0" u="none" strike="noStrike" kern="1200" dirty="0" err="1">
                <a:solidFill>
                  <a:schemeClr val="tx1"/>
                </a:solidFill>
                <a:effectLst/>
                <a:latin typeface="+mn-lt"/>
                <a:ea typeface="+mn-ea"/>
                <a:cs typeface="+mn-cs"/>
              </a:rPr>
              <a:t>spexification</a:t>
            </a:r>
            <a:r>
              <a:rPr lang="en-US" altLang="zh-CN" sz="1200" b="0" i="0" u="none" strike="noStrike" kern="1200" dirty="0">
                <a:solidFill>
                  <a:schemeClr val="tx1"/>
                </a:solidFill>
                <a:effectLst/>
                <a:latin typeface="+mn-lt"/>
                <a:ea typeface="+mn-ea"/>
                <a:cs typeface="+mn-cs"/>
              </a:rPr>
              <a:t> and a family of implementation candidates and then the program synthesis machine will implement search algorithm to find the implementation that satisfies specification. Because of its automatic code generation ability, people call it the “Ultimate Dream of CS”</a:t>
            </a:r>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 will talk about the details in the later slides.</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5</a:t>
            </a:fld>
            <a:endParaRPr lang="en-US"/>
          </a:p>
        </p:txBody>
      </p:sp>
    </p:spTree>
    <p:extLst>
      <p:ext uri="{BB962C8B-B14F-4D97-AF65-F5344CB8AC3E}">
        <p14:creationId xmlns:p14="http://schemas.microsoft.com/office/powerpoint/2010/main" val="278907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Then, you may ask why not design an optimizing compiler to do this stuff automatically? This turns to the second reason. I agree that an optimizing compiler will definitely alleviate the difficulties of generating such fast code, but the process of building one optimizing compiler itself will take quite long time which may not be available for new and evolving network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Therefore, in response to the above concerns, we look at this problem in another aspect and try to use program synthesis to develop code generators for emerging network substrates.</a:t>
            </a:r>
          </a:p>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6</a:t>
            </a:fld>
            <a:endParaRPr lang="en-US"/>
          </a:p>
        </p:txBody>
      </p:sp>
    </p:spTree>
    <p:extLst>
      <p:ext uri="{BB962C8B-B14F-4D97-AF65-F5344CB8AC3E}">
        <p14:creationId xmlns:p14="http://schemas.microsoft.com/office/powerpoint/2010/main" val="2907362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program synthesis problem face a key challenge: it will take quite a long time to solve it because it is a search problem over a large combinatorial search space of programs and the space grows exponentially with the number of bits in the hardware configurations. However, it is still meaningful to use it here mainly because of three reasons.</a:t>
            </a:r>
          </a:p>
          <a:p>
            <a:endParaRPr lang="en-US" dirty="0"/>
          </a:p>
          <a:p>
            <a:r>
              <a:rPr lang="en-US" dirty="0"/>
              <a:t>First of all, most fast packet-processing programs are naturally small and simple (because they only need to support very easy algorithms in programmable devices), and if we use powerful machines and run our job in parallel, we can find the solution within reasonable time.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one is closely related to the real life situation. </a:t>
            </a:r>
            <a:r>
              <a:rPr lang="en-US" sz="1200" dirty="0"/>
              <a:t>Programs don’t change that often, so long synthesis times are not as much of a concern</a:t>
            </a:r>
            <a:r>
              <a:rPr lang="zh-CN" altLang="en-US" sz="1200" dirty="0"/>
              <a:t> </a:t>
            </a:r>
            <a:r>
              <a:rPr lang="en-US" altLang="zh-CN" sz="1200" dirty="0"/>
              <a:t>because usually the frequency of code generation is low.</a:t>
            </a:r>
          </a:p>
          <a:p>
            <a:endParaRPr lang="en-US" dirty="0"/>
          </a:p>
          <a:p>
            <a:r>
              <a:rPr lang="en-US" dirty="0"/>
              <a:t>In addition, currently there are more and more mature open-source synthesis tools and promising real-world applications of synthesis. We can foresee the appearance of new and well-developed synthesis tools which can speeding up the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0" i="0" u="none" strike="noStrike" kern="1200" dirty="0">
                <a:solidFill>
                  <a:schemeClr val="tx1"/>
                </a:solidFill>
                <a:effectLst/>
                <a:latin typeface="+mn-lt"/>
                <a:ea typeface="+mn-ea"/>
                <a:cs typeface="+mn-cs"/>
              </a:rPr>
              <a:t>The early 21st century has seen a surge of practical interest in the idea of program synthesis in the </a:t>
            </a:r>
            <a:r>
              <a:rPr lang="en-US" sz="1200" b="0" i="0" u="none" strike="noStrike" kern="1200" dirty="0">
                <a:solidFill>
                  <a:schemeClr val="tx1"/>
                </a:solidFill>
                <a:effectLst/>
                <a:latin typeface="+mn-lt"/>
                <a:ea typeface="+mn-ea"/>
                <a:cs typeface="+mn-cs"/>
                <a:hlinkClick r:id="rId3"/>
              </a:rPr>
              <a:t>formal verification</a:t>
            </a:r>
            <a:r>
              <a:rPr lang="en-US" sz="1200" b="0" i="0" u="none" strike="noStrike" kern="1200" dirty="0">
                <a:solidFill>
                  <a:schemeClr val="tx1"/>
                </a:solidFill>
                <a:effectLst/>
                <a:latin typeface="+mn-lt"/>
                <a:ea typeface="+mn-ea"/>
                <a:cs typeface="+mn-cs"/>
              </a:rPr>
              <a:t> community and related fields.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2014 there has been a yearly program synthesis competition comparing different algorithms for program synthesis in a competitive event, the Syntax-Guided Synthesis Competition (or </a:t>
            </a:r>
            <a:r>
              <a:rPr lang="en-US" sz="1200" b="0" i="0" u="none" strike="noStrike" kern="1200" dirty="0" err="1">
                <a:solidFill>
                  <a:schemeClr val="tx1"/>
                </a:solidFill>
                <a:effectLst/>
                <a:latin typeface="+mn-lt"/>
                <a:ea typeface="+mn-ea"/>
                <a:cs typeface="+mn-cs"/>
              </a:rPr>
              <a:t>SyGuS</a:t>
            </a:r>
            <a:r>
              <a:rPr lang="en-US" sz="1200" b="0" i="0" u="none" strike="noStrike" kern="1200" dirty="0">
                <a:solidFill>
                  <a:schemeClr val="tx1"/>
                </a:solidFill>
                <a:effectLst/>
                <a:latin typeface="+mn-lt"/>
                <a:ea typeface="+mn-ea"/>
                <a:cs typeface="+mn-cs"/>
              </a:rPr>
              <a:t>-Comp). </a:t>
            </a:r>
            <a:r>
              <a:rPr lang="en-US" sz="1200" b="0" i="0" u="none" strike="noStrike" kern="1200" dirty="0" err="1">
                <a:solidFill>
                  <a:schemeClr val="tx1"/>
                </a:solidFill>
                <a:effectLst/>
                <a:latin typeface="+mn-lt"/>
                <a:ea typeface="+mn-ea"/>
                <a:cs typeface="+mn-cs"/>
              </a:rPr>
              <a:t>SyGus</a:t>
            </a:r>
            <a:r>
              <a:rPr lang="en-US" sz="1200" b="0" i="0" u="none" strike="noStrike" kern="1200" dirty="0">
                <a:solidFill>
                  <a:schemeClr val="tx1"/>
                </a:solidFill>
                <a:effectLst/>
                <a:latin typeface="+mn-lt"/>
                <a:ea typeface="+mn-ea"/>
                <a:cs typeface="+mn-cs"/>
              </a:rPr>
              <a:t> constrains the search space programs using syntactic restrictions.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Merge 3&amp;4 together Add some </a:t>
            </a:r>
          </a:p>
        </p:txBody>
      </p:sp>
      <p:sp>
        <p:nvSpPr>
          <p:cNvPr id="4" name="Slide Number Placeholder 3"/>
          <p:cNvSpPr>
            <a:spLocks noGrp="1"/>
          </p:cNvSpPr>
          <p:nvPr>
            <p:ph type="sldNum" sz="quarter" idx="5"/>
          </p:nvPr>
        </p:nvSpPr>
        <p:spPr/>
        <p:txBody>
          <a:bodyPr/>
          <a:lstStyle/>
          <a:p>
            <a:fld id="{822DC16D-7BA6-C54C-A5EF-FE506FEBC1D6}" type="slidenum">
              <a:rPr lang="en-US"/>
              <a:t>7</a:t>
            </a:fld>
            <a:endParaRPr lang="en-US"/>
          </a:p>
        </p:txBody>
      </p:sp>
    </p:spTree>
    <p:extLst>
      <p:ext uri="{BB962C8B-B14F-4D97-AF65-F5344CB8AC3E}">
        <p14:creationId xmlns:p14="http://schemas.microsoft.com/office/powerpoint/2010/main" val="2557836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Program Synthesis correspond to a class of techniques that are able to generate a program that follows a series of semantic and syntactic requirements.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8</a:t>
            </a:fld>
            <a:endParaRPr lang="en-US"/>
          </a:p>
        </p:txBody>
      </p:sp>
    </p:spTree>
    <p:extLst>
      <p:ext uri="{BB962C8B-B14F-4D97-AF65-F5344CB8AC3E}">
        <p14:creationId xmlns:p14="http://schemas.microsoft.com/office/powerpoint/2010/main" val="3548655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program synthesis tool we used for generating fast Pack-processing code is SKETCH.</a:t>
            </a:r>
          </a:p>
          <a:p>
            <a:pPr rtl="0"/>
            <a:endParaRPr lang="en-US" b="0" dirty="0">
              <a:effectLst/>
            </a:endParaRPr>
          </a:p>
          <a:p>
            <a:pPr rtl="0"/>
            <a:r>
              <a:rPr lang="en-US" sz="1200" b="0" i="0" u="none" strike="noStrike" kern="1200" dirty="0">
                <a:solidFill>
                  <a:schemeClr val="tx1"/>
                </a:solidFill>
                <a:effectLst/>
                <a:latin typeface="+mn-lt"/>
                <a:ea typeface="+mn-ea"/>
                <a:cs typeface="+mn-cs"/>
              </a:rPr>
              <a:t>The user will provide two programs: one is specification and the other one is partial program with holes in it. The goal is to find one kind of hole assignment which guarantee that the specification program and the partial program can be semantically equivalent within the input range we give. SKETCH here will either fill in the hole values to make partial program become a full one if there is any feasible solutions or return false if no possible hole assignment can satisfy semantic equivalence.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For a concrete example, if we want to obtain the return value of multiplying the input value by 5. Here ??(2) means the one of the integer values within 2 bits. As for the first partial program, it is feasible because SKETCH can set ??(2) to be 2 while SKETCH cannot find the satisfying result for the second partial program.</a:t>
            </a:r>
            <a:endParaRPr lang="en-US" b="0" dirty="0">
              <a:effectLst/>
            </a:endParaRPr>
          </a:p>
          <a:p>
            <a:endParaRPr lang="en-US" dirty="0"/>
          </a:p>
          <a:p>
            <a:pPr rtl="0"/>
            <a:r>
              <a:rPr lang="en-US" sz="1200" b="0" i="0" u="none" strike="noStrike" kern="1200" dirty="0">
                <a:solidFill>
                  <a:schemeClr val="tx1"/>
                </a:solidFill>
                <a:effectLst/>
                <a:latin typeface="+mn-lt"/>
                <a:ea typeface="+mn-ea"/>
                <a:cs typeface="+mn-cs"/>
              </a:rPr>
              <a:t>Just a hint, the partial program with holes representing values within a finite range of integers can be used to encode the programmer’s insight into the structure of the programmable substrates.</a:t>
            </a: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Hole definition, Cite the sketch paper in the right corner</a:t>
            </a:r>
            <a:endParaRPr lang="en-US" b="1" dirty="0"/>
          </a:p>
        </p:txBody>
      </p:sp>
      <p:sp>
        <p:nvSpPr>
          <p:cNvPr id="4" name="Slide Number Placeholder 3"/>
          <p:cNvSpPr>
            <a:spLocks noGrp="1"/>
          </p:cNvSpPr>
          <p:nvPr>
            <p:ph type="sldNum" sz="quarter" idx="5"/>
          </p:nvPr>
        </p:nvSpPr>
        <p:spPr/>
        <p:txBody>
          <a:bodyPr/>
          <a:lstStyle/>
          <a:p>
            <a:fld id="{822DC16D-7BA6-C54C-A5EF-FE506FEBC1D6}" type="slidenum">
              <a:rPr lang="en-US"/>
              <a:t>9</a:t>
            </a:fld>
            <a:endParaRPr lang="en-US"/>
          </a:p>
        </p:txBody>
      </p:sp>
    </p:spTree>
    <p:extLst>
      <p:ext uri="{BB962C8B-B14F-4D97-AF65-F5344CB8AC3E}">
        <p14:creationId xmlns:p14="http://schemas.microsoft.com/office/powerpoint/2010/main" val="2599891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4088-92CA-3A40-8035-5DCF95C93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18936-BAA0-E646-9DC3-E392B988A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D84657-B3CA-3849-9C26-F6B06F490D43}"/>
              </a:ext>
            </a:extLst>
          </p:cNvPr>
          <p:cNvSpPr>
            <a:spLocks noGrp="1"/>
          </p:cNvSpPr>
          <p:nvPr>
            <p:ph type="dt" sz="half" idx="10"/>
          </p:nvPr>
        </p:nvSpPr>
        <p:spPr/>
        <p:txBody>
          <a:bodyPr/>
          <a:lstStyle/>
          <a:p>
            <a:fld id="{0A57F018-826C-CE4C-A706-F4FED366862D}" type="datetimeFigureOut">
              <a:t>11/7/19</a:t>
            </a:fld>
            <a:endParaRPr lang="en-US"/>
          </a:p>
        </p:txBody>
      </p:sp>
      <p:sp>
        <p:nvSpPr>
          <p:cNvPr id="5" name="Footer Placeholder 4">
            <a:extLst>
              <a:ext uri="{FF2B5EF4-FFF2-40B4-BE49-F238E27FC236}">
                <a16:creationId xmlns:a16="http://schemas.microsoft.com/office/drawing/2014/main" id="{D9DB59E3-AD4D-9947-8F31-487C51A02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6E627-DE85-5C42-9236-0C0603E6269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33031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D29C-150E-B142-8D48-3E9A8B947F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7ECBF3-B4A8-2244-AF26-AA4F6B7A7A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E5B63-ACD0-5246-A37D-187ADE7654F5}"/>
              </a:ext>
            </a:extLst>
          </p:cNvPr>
          <p:cNvSpPr>
            <a:spLocks noGrp="1"/>
          </p:cNvSpPr>
          <p:nvPr>
            <p:ph type="dt" sz="half" idx="10"/>
          </p:nvPr>
        </p:nvSpPr>
        <p:spPr/>
        <p:txBody>
          <a:bodyPr/>
          <a:lstStyle/>
          <a:p>
            <a:fld id="{0A57F018-826C-CE4C-A706-F4FED366862D}" type="datetimeFigureOut">
              <a:t>11/7/19</a:t>
            </a:fld>
            <a:endParaRPr lang="en-US"/>
          </a:p>
        </p:txBody>
      </p:sp>
      <p:sp>
        <p:nvSpPr>
          <p:cNvPr id="5" name="Footer Placeholder 4">
            <a:extLst>
              <a:ext uri="{FF2B5EF4-FFF2-40B4-BE49-F238E27FC236}">
                <a16:creationId xmlns:a16="http://schemas.microsoft.com/office/drawing/2014/main" id="{4139EDFF-45E5-A843-AB47-35F2BC521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453A1-7A3E-234F-871E-0A582530CBD3}"/>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123123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BB3BA8-8921-5C4A-9C71-D3D0FC1BD8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FB987-78F8-BB45-AB3F-74A5598B41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16935-0CBF-DA4C-B7C7-D868509C61A6}"/>
              </a:ext>
            </a:extLst>
          </p:cNvPr>
          <p:cNvSpPr>
            <a:spLocks noGrp="1"/>
          </p:cNvSpPr>
          <p:nvPr>
            <p:ph type="dt" sz="half" idx="10"/>
          </p:nvPr>
        </p:nvSpPr>
        <p:spPr/>
        <p:txBody>
          <a:bodyPr/>
          <a:lstStyle/>
          <a:p>
            <a:fld id="{0A57F018-826C-CE4C-A706-F4FED366862D}" type="datetimeFigureOut">
              <a:t>11/7/19</a:t>
            </a:fld>
            <a:endParaRPr lang="en-US"/>
          </a:p>
        </p:txBody>
      </p:sp>
      <p:sp>
        <p:nvSpPr>
          <p:cNvPr id="5" name="Footer Placeholder 4">
            <a:extLst>
              <a:ext uri="{FF2B5EF4-FFF2-40B4-BE49-F238E27FC236}">
                <a16:creationId xmlns:a16="http://schemas.microsoft.com/office/drawing/2014/main" id="{DF938EDA-B21C-734A-90C7-657CE9BC3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75360-966A-304D-860F-B04DB69E898E}"/>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14631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362B-A56B-D345-9CE0-5872C2068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731AE1-0FBA-5A45-BFE7-765EA81A71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D50A0-C12B-B84B-9E7E-F02DE1866AF5}"/>
              </a:ext>
            </a:extLst>
          </p:cNvPr>
          <p:cNvSpPr>
            <a:spLocks noGrp="1"/>
          </p:cNvSpPr>
          <p:nvPr>
            <p:ph type="dt" sz="half" idx="10"/>
          </p:nvPr>
        </p:nvSpPr>
        <p:spPr/>
        <p:txBody>
          <a:bodyPr/>
          <a:lstStyle/>
          <a:p>
            <a:fld id="{0A57F018-826C-CE4C-A706-F4FED366862D}" type="datetimeFigureOut">
              <a:t>11/7/19</a:t>
            </a:fld>
            <a:endParaRPr lang="en-US"/>
          </a:p>
        </p:txBody>
      </p:sp>
      <p:sp>
        <p:nvSpPr>
          <p:cNvPr id="5" name="Footer Placeholder 4">
            <a:extLst>
              <a:ext uri="{FF2B5EF4-FFF2-40B4-BE49-F238E27FC236}">
                <a16:creationId xmlns:a16="http://schemas.microsoft.com/office/drawing/2014/main" id="{A7E4B27E-26FF-1B41-90D4-A0B498ECE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8F278-54EF-8940-BFC8-B78F041F16C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53963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7938-A390-8A48-87D3-D3E6C906C6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751E06-1464-4141-B863-810928D985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EB115C-5B8C-4445-AFD6-2A1F951155BF}"/>
              </a:ext>
            </a:extLst>
          </p:cNvPr>
          <p:cNvSpPr>
            <a:spLocks noGrp="1"/>
          </p:cNvSpPr>
          <p:nvPr>
            <p:ph type="dt" sz="half" idx="10"/>
          </p:nvPr>
        </p:nvSpPr>
        <p:spPr/>
        <p:txBody>
          <a:bodyPr/>
          <a:lstStyle/>
          <a:p>
            <a:fld id="{0A57F018-826C-CE4C-A706-F4FED366862D}" type="datetimeFigureOut">
              <a:t>11/7/19</a:t>
            </a:fld>
            <a:endParaRPr lang="en-US"/>
          </a:p>
        </p:txBody>
      </p:sp>
      <p:sp>
        <p:nvSpPr>
          <p:cNvPr id="5" name="Footer Placeholder 4">
            <a:extLst>
              <a:ext uri="{FF2B5EF4-FFF2-40B4-BE49-F238E27FC236}">
                <a16:creationId xmlns:a16="http://schemas.microsoft.com/office/drawing/2014/main" id="{9C8B525B-1A56-BD4B-BD09-CF116F69E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EFC78-EAAC-3045-AA8A-0A48F6E2542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266543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87CB-745D-854A-8B54-9DCD22C6E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23415C-0E33-F04A-B4D7-E40C63E987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5D5863-5668-454B-B47D-7DFFC31F3F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18DED7-264F-144C-B30F-A25513B9A4BE}"/>
              </a:ext>
            </a:extLst>
          </p:cNvPr>
          <p:cNvSpPr>
            <a:spLocks noGrp="1"/>
          </p:cNvSpPr>
          <p:nvPr>
            <p:ph type="dt" sz="half" idx="10"/>
          </p:nvPr>
        </p:nvSpPr>
        <p:spPr/>
        <p:txBody>
          <a:bodyPr/>
          <a:lstStyle/>
          <a:p>
            <a:fld id="{0A57F018-826C-CE4C-A706-F4FED366862D}" type="datetimeFigureOut">
              <a:t>11/7/19</a:t>
            </a:fld>
            <a:endParaRPr lang="en-US"/>
          </a:p>
        </p:txBody>
      </p:sp>
      <p:sp>
        <p:nvSpPr>
          <p:cNvPr id="6" name="Footer Placeholder 5">
            <a:extLst>
              <a:ext uri="{FF2B5EF4-FFF2-40B4-BE49-F238E27FC236}">
                <a16:creationId xmlns:a16="http://schemas.microsoft.com/office/drawing/2014/main" id="{AEA26326-2FCA-A149-AA14-35F04F4018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939A01-C053-2C4A-B16D-2AE378E7789D}"/>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6638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6F4F-36E6-1B4A-BB5C-86FF008B5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96F6D0-2834-FE4E-BCDE-18AF18EB88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B00D90-57D2-7F4A-A265-A962B1B4F0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CB5D12-DEC0-7F45-86A0-8BB11BFDD4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B2D35E-4658-5C42-8524-D070AB6C0C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26D431-78D8-3047-AB9B-758F54817306}"/>
              </a:ext>
            </a:extLst>
          </p:cNvPr>
          <p:cNvSpPr>
            <a:spLocks noGrp="1"/>
          </p:cNvSpPr>
          <p:nvPr>
            <p:ph type="dt" sz="half" idx="10"/>
          </p:nvPr>
        </p:nvSpPr>
        <p:spPr/>
        <p:txBody>
          <a:bodyPr/>
          <a:lstStyle/>
          <a:p>
            <a:fld id="{0A57F018-826C-CE4C-A706-F4FED366862D}" type="datetimeFigureOut">
              <a:t>11/7/19</a:t>
            </a:fld>
            <a:endParaRPr lang="en-US"/>
          </a:p>
        </p:txBody>
      </p:sp>
      <p:sp>
        <p:nvSpPr>
          <p:cNvPr id="8" name="Footer Placeholder 7">
            <a:extLst>
              <a:ext uri="{FF2B5EF4-FFF2-40B4-BE49-F238E27FC236}">
                <a16:creationId xmlns:a16="http://schemas.microsoft.com/office/drawing/2014/main" id="{34D0E331-D1D2-3B4D-8763-B91B3DEDE1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B6CEF5-7F41-7240-9C65-419462B4DDD1}"/>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91247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AF92-8E91-EB45-902A-68405B940D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E64E37-EB83-9943-A20C-BEE17BCE2295}"/>
              </a:ext>
            </a:extLst>
          </p:cNvPr>
          <p:cNvSpPr>
            <a:spLocks noGrp="1"/>
          </p:cNvSpPr>
          <p:nvPr>
            <p:ph type="dt" sz="half" idx="10"/>
          </p:nvPr>
        </p:nvSpPr>
        <p:spPr/>
        <p:txBody>
          <a:bodyPr/>
          <a:lstStyle/>
          <a:p>
            <a:fld id="{0A57F018-826C-CE4C-A706-F4FED366862D}" type="datetimeFigureOut">
              <a:t>11/7/19</a:t>
            </a:fld>
            <a:endParaRPr lang="en-US"/>
          </a:p>
        </p:txBody>
      </p:sp>
      <p:sp>
        <p:nvSpPr>
          <p:cNvPr id="4" name="Footer Placeholder 3">
            <a:extLst>
              <a:ext uri="{FF2B5EF4-FFF2-40B4-BE49-F238E27FC236}">
                <a16:creationId xmlns:a16="http://schemas.microsoft.com/office/drawing/2014/main" id="{72D84E2C-9148-0A41-85FD-C255FB4D7E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C49671-6430-C849-AA1B-C1D2AFE686FA}"/>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72511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8A6D7-85C3-4148-8E6C-4DAF88537EB4}"/>
              </a:ext>
            </a:extLst>
          </p:cNvPr>
          <p:cNvSpPr>
            <a:spLocks noGrp="1"/>
          </p:cNvSpPr>
          <p:nvPr>
            <p:ph type="dt" sz="half" idx="10"/>
          </p:nvPr>
        </p:nvSpPr>
        <p:spPr/>
        <p:txBody>
          <a:bodyPr/>
          <a:lstStyle/>
          <a:p>
            <a:fld id="{0A57F018-826C-CE4C-A706-F4FED366862D}" type="datetimeFigureOut">
              <a:t>11/7/19</a:t>
            </a:fld>
            <a:endParaRPr lang="en-US"/>
          </a:p>
        </p:txBody>
      </p:sp>
      <p:sp>
        <p:nvSpPr>
          <p:cNvPr id="3" name="Footer Placeholder 2">
            <a:extLst>
              <a:ext uri="{FF2B5EF4-FFF2-40B4-BE49-F238E27FC236}">
                <a16:creationId xmlns:a16="http://schemas.microsoft.com/office/drawing/2014/main" id="{E6F1C0E0-1D79-E340-BE4E-42FDF77AE1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66A531-4807-FA46-A0F9-6B55CE1186A8}"/>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58360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3231-6C68-CB46-B251-85C23A169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0F532-6984-F54E-AEA9-C18D980FF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BBAC7-0A35-F64C-9C7A-5DFC320B3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0341A-A9FE-7940-A548-A71CDA25FD52}"/>
              </a:ext>
            </a:extLst>
          </p:cNvPr>
          <p:cNvSpPr>
            <a:spLocks noGrp="1"/>
          </p:cNvSpPr>
          <p:nvPr>
            <p:ph type="dt" sz="half" idx="10"/>
          </p:nvPr>
        </p:nvSpPr>
        <p:spPr/>
        <p:txBody>
          <a:bodyPr/>
          <a:lstStyle/>
          <a:p>
            <a:fld id="{0A57F018-826C-CE4C-A706-F4FED366862D}" type="datetimeFigureOut">
              <a:t>11/7/19</a:t>
            </a:fld>
            <a:endParaRPr lang="en-US"/>
          </a:p>
        </p:txBody>
      </p:sp>
      <p:sp>
        <p:nvSpPr>
          <p:cNvPr id="6" name="Footer Placeholder 5">
            <a:extLst>
              <a:ext uri="{FF2B5EF4-FFF2-40B4-BE49-F238E27FC236}">
                <a16:creationId xmlns:a16="http://schemas.microsoft.com/office/drawing/2014/main" id="{DF898B02-029E-A44F-BC1C-85A1F4358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6ED491-A352-6F40-A50D-E7B2A2C8BAA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498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CEE1-AA3A-EC48-B298-A1191557D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FD8D22-354A-B942-BB1A-E53D3FE182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9A6F50-7D06-E743-BAB0-67C816F20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A0C402-1737-FF45-BABA-AED936E44BE0}"/>
              </a:ext>
            </a:extLst>
          </p:cNvPr>
          <p:cNvSpPr>
            <a:spLocks noGrp="1"/>
          </p:cNvSpPr>
          <p:nvPr>
            <p:ph type="dt" sz="half" idx="10"/>
          </p:nvPr>
        </p:nvSpPr>
        <p:spPr/>
        <p:txBody>
          <a:bodyPr/>
          <a:lstStyle/>
          <a:p>
            <a:fld id="{0A57F018-826C-CE4C-A706-F4FED366862D}" type="datetimeFigureOut">
              <a:t>11/7/19</a:t>
            </a:fld>
            <a:endParaRPr lang="en-US"/>
          </a:p>
        </p:txBody>
      </p:sp>
      <p:sp>
        <p:nvSpPr>
          <p:cNvPr id="6" name="Footer Placeholder 5">
            <a:extLst>
              <a:ext uri="{FF2B5EF4-FFF2-40B4-BE49-F238E27FC236}">
                <a16:creationId xmlns:a16="http://schemas.microsoft.com/office/drawing/2014/main" id="{FE8A0105-0A59-814B-931E-9C2F21A83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50F1F1-3B49-BE43-8D9C-4ED69EFA5F62}"/>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27925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6ADB1-0645-DD48-B230-E7B939C5A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3D6593-6DF7-2141-AD02-FC99742B0F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DECA7-9A02-6246-8A89-54969C9FD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7F018-826C-CE4C-A706-F4FED366862D}" type="datetimeFigureOut">
              <a:t>11/7/19</a:t>
            </a:fld>
            <a:endParaRPr lang="en-US"/>
          </a:p>
        </p:txBody>
      </p:sp>
      <p:sp>
        <p:nvSpPr>
          <p:cNvPr id="5" name="Footer Placeholder 4">
            <a:extLst>
              <a:ext uri="{FF2B5EF4-FFF2-40B4-BE49-F238E27FC236}">
                <a16:creationId xmlns:a16="http://schemas.microsoft.com/office/drawing/2014/main" id="{E58CAE71-339E-B84E-9485-2F946443CD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395B3C-A036-8B47-9C4C-0F24A817E3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0C4D2-E4DF-A040-A3CE-E54BD73E5D61}" type="slidenum">
              <a:t>‹#›</a:t>
            </a:fld>
            <a:endParaRPr lang="en-US"/>
          </a:p>
        </p:txBody>
      </p:sp>
    </p:spTree>
    <p:extLst>
      <p:ext uri="{BB962C8B-B14F-4D97-AF65-F5344CB8AC3E}">
        <p14:creationId xmlns:p14="http://schemas.microsoft.com/office/powerpoint/2010/main" val="1114270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4.tiff"/><Relationship Id="rId4" Type="http://schemas.openxmlformats.org/officeDocument/2006/relationships/image" Target="../media/image13.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FA64-129B-6B43-BECF-C150AD913248}"/>
              </a:ext>
            </a:extLst>
          </p:cNvPr>
          <p:cNvSpPr>
            <a:spLocks noGrp="1"/>
          </p:cNvSpPr>
          <p:nvPr>
            <p:ph type="ctrTitle"/>
          </p:nvPr>
        </p:nvSpPr>
        <p:spPr/>
        <p:txBody>
          <a:bodyPr>
            <a:normAutofit/>
          </a:bodyPr>
          <a:lstStyle/>
          <a:p>
            <a:r>
              <a:rPr lang="en-US" sz="5400" dirty="0">
                <a:solidFill>
                  <a:srgbClr val="0000FF"/>
                </a:solidFill>
                <a:latin typeface="Calibri"/>
              </a:rPr>
              <a:t>Autogenerating fast packet-processing code using program synthesis</a:t>
            </a:r>
          </a:p>
        </p:txBody>
      </p:sp>
      <p:sp>
        <p:nvSpPr>
          <p:cNvPr id="4" name="Subtitle 6">
            <a:extLst>
              <a:ext uri="{FF2B5EF4-FFF2-40B4-BE49-F238E27FC236}">
                <a16:creationId xmlns:a16="http://schemas.microsoft.com/office/drawing/2014/main" id="{B2A92C3F-EF5C-E249-9222-3D10A7065041}"/>
              </a:ext>
            </a:extLst>
          </p:cNvPr>
          <p:cNvSpPr txBox="1">
            <a:spLocks/>
          </p:cNvSpPr>
          <p:nvPr/>
        </p:nvSpPr>
        <p:spPr>
          <a:xfrm>
            <a:off x="2695140" y="3922287"/>
            <a:ext cx="7381188"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t>Xiangyu Gao</a:t>
            </a:r>
            <a:r>
              <a:rPr lang="en-US" sz="2800" dirty="0"/>
              <a:t>, </a:t>
            </a:r>
            <a:r>
              <a:rPr lang="en-US" sz="2800" dirty="0" err="1"/>
              <a:t>Taegyun Kim</a:t>
            </a:r>
            <a:r>
              <a:rPr lang="en-US" sz="2800" dirty="0"/>
              <a:t>, </a:t>
            </a:r>
            <a:r>
              <a:rPr lang="en-US" sz="2800" dirty="0" err="1"/>
              <a:t>Aatish Kishan Varma</a:t>
            </a:r>
            <a:r>
              <a:rPr lang="en-US" sz="2800" dirty="0"/>
              <a:t>, </a:t>
            </a:r>
            <a:r>
              <a:rPr lang="en-US" sz="2800" dirty="0" err="1"/>
              <a:t>Anirudh Sivaraman</a:t>
            </a:r>
            <a:r>
              <a:rPr lang="en-US" sz="2800" dirty="0"/>
              <a:t>, Srinivas Narayana</a:t>
            </a:r>
          </a:p>
        </p:txBody>
      </p:sp>
      <p:pic>
        <p:nvPicPr>
          <p:cNvPr id="5" name="Picture 4">
            <a:extLst>
              <a:ext uri="{FF2B5EF4-FFF2-40B4-BE49-F238E27FC236}">
                <a16:creationId xmlns:a16="http://schemas.microsoft.com/office/drawing/2014/main" id="{F8BFD4BD-D5F2-E848-AA75-1B13E47EF822}"/>
              </a:ext>
            </a:extLst>
          </p:cNvPr>
          <p:cNvPicPr>
            <a:picLocks noChangeAspect="1"/>
          </p:cNvPicPr>
          <p:nvPr/>
        </p:nvPicPr>
        <p:blipFill rotWithShape="1">
          <a:blip r:embed="rId3"/>
          <a:srcRect l="12383" t="22915" r="14125" b="29079"/>
          <a:stretch/>
        </p:blipFill>
        <p:spPr>
          <a:xfrm>
            <a:off x="694212" y="5203399"/>
            <a:ext cx="5885881" cy="1105378"/>
          </a:xfrm>
          <a:prstGeom prst="rect">
            <a:avLst/>
          </a:prstGeom>
        </p:spPr>
      </p:pic>
      <p:pic>
        <p:nvPicPr>
          <p:cNvPr id="7" name="Picture 6">
            <a:extLst>
              <a:ext uri="{FF2B5EF4-FFF2-40B4-BE49-F238E27FC236}">
                <a16:creationId xmlns:a16="http://schemas.microsoft.com/office/drawing/2014/main" id="{AFF50352-50D1-3F45-A4B5-6A745A0EC3B9}"/>
              </a:ext>
            </a:extLst>
          </p:cNvPr>
          <p:cNvPicPr>
            <a:picLocks noChangeAspect="1"/>
          </p:cNvPicPr>
          <p:nvPr/>
        </p:nvPicPr>
        <p:blipFill>
          <a:blip r:embed="rId4"/>
          <a:stretch>
            <a:fillRect/>
          </a:stretch>
        </p:blipFill>
        <p:spPr>
          <a:xfrm>
            <a:off x="6580093" y="5239257"/>
            <a:ext cx="3496235" cy="946176"/>
          </a:xfrm>
          <a:prstGeom prst="rect">
            <a:avLst/>
          </a:prstGeom>
        </p:spPr>
      </p:pic>
    </p:spTree>
    <p:extLst>
      <p:ext uri="{BB962C8B-B14F-4D97-AF65-F5344CB8AC3E}">
        <p14:creationId xmlns:p14="http://schemas.microsoft.com/office/powerpoint/2010/main" val="836095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49ED61F-DCB3-BD44-9DCC-3E63ABCF2C46}"/>
              </a:ext>
            </a:extLst>
          </p:cNvPr>
          <p:cNvSpPr txBox="1"/>
          <p:nvPr/>
        </p:nvSpPr>
        <p:spPr>
          <a:xfrm>
            <a:off x="1531347" y="1725642"/>
            <a:ext cx="2273155" cy="707886"/>
          </a:xfrm>
          <a:prstGeom prst="rect">
            <a:avLst/>
          </a:prstGeom>
          <a:solidFill>
            <a:schemeClr val="bg1"/>
          </a:solidFill>
        </p:spPr>
        <p:txBody>
          <a:bodyPr wrap="square" rtlCol="0">
            <a:spAutoFit/>
          </a:bodyPr>
          <a:lstStyle/>
          <a:p>
            <a:pPr algn="ctr"/>
            <a:r>
              <a:rPr lang="en-US" sz="2000" dirty="0"/>
              <a:t>Initialize X to random inputs</a:t>
            </a:r>
          </a:p>
        </p:txBody>
      </p:sp>
      <p:sp>
        <p:nvSpPr>
          <p:cNvPr id="5" name="Rounded Rectangle 4">
            <a:extLst>
              <a:ext uri="{FF2B5EF4-FFF2-40B4-BE49-F238E27FC236}">
                <a16:creationId xmlns:a16="http://schemas.microsoft.com/office/drawing/2014/main" id="{4D2E0412-F2CB-9642-8CD8-94E0DEA5653E}"/>
              </a:ext>
            </a:extLst>
          </p:cNvPr>
          <p:cNvSpPr/>
          <p:nvPr/>
        </p:nvSpPr>
        <p:spPr>
          <a:xfrm>
            <a:off x="3038333" y="2867518"/>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sp>
        <p:nvSpPr>
          <p:cNvPr id="8" name="Rounded Rectangle 7">
            <a:extLst>
              <a:ext uri="{FF2B5EF4-FFF2-40B4-BE49-F238E27FC236}">
                <a16:creationId xmlns:a16="http://schemas.microsoft.com/office/drawing/2014/main" id="{C69929BB-3949-A749-B3CB-754AA84E703D}"/>
              </a:ext>
            </a:extLst>
          </p:cNvPr>
          <p:cNvSpPr/>
          <p:nvPr/>
        </p:nvSpPr>
        <p:spPr>
          <a:xfrm>
            <a:off x="6372790" y="2831001"/>
            <a:ext cx="2734231" cy="11221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sp>
        <p:nvSpPr>
          <p:cNvPr id="12" name="U-Turn Arrow 11">
            <a:extLst>
              <a:ext uri="{FF2B5EF4-FFF2-40B4-BE49-F238E27FC236}">
                <a16:creationId xmlns:a16="http://schemas.microsoft.com/office/drawing/2014/main" id="{A4083C9A-4109-0F4F-9D32-7B6C957CBFF0}"/>
              </a:ext>
            </a:extLst>
          </p:cNvPr>
          <p:cNvSpPr/>
          <p:nvPr/>
        </p:nvSpPr>
        <p:spPr>
          <a:xfrm rot="10800000">
            <a:off x="4743616" y="4248793"/>
            <a:ext cx="2803489" cy="543235"/>
          </a:xfrm>
          <a:prstGeom prst="uturnArrow">
            <a:avLst>
              <a:gd name="adj1" fmla="val 25000"/>
              <a:gd name="adj2" fmla="val 25000"/>
              <a:gd name="adj3" fmla="val 25000"/>
              <a:gd name="adj4" fmla="val 43750"/>
              <a:gd name="adj5" fmla="val 8175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9DB3769-C2E0-CF44-BD87-27EBBAF00243}"/>
                  </a:ext>
                </a:extLst>
              </p:cNvPr>
              <p:cNvSpPr txBox="1"/>
              <p:nvPr/>
            </p:nvSpPr>
            <p:spPr>
              <a:xfrm>
                <a:off x="6278521" y="2991514"/>
                <a:ext cx="2861583" cy="707886"/>
              </a:xfrm>
              <a:prstGeom prst="rect">
                <a:avLst/>
              </a:prstGeom>
              <a:noFill/>
            </p:spPr>
            <p:txBody>
              <a:bodyPr wrap="square" rtlCol="0">
                <a:spAutoFit/>
              </a:bodyPr>
              <a:lstStyle/>
              <a:p>
                <a:pPr algn="ctr"/>
                <a:r>
                  <a:rPr lang="en-US" sz="2000" b="1" dirty="0"/>
                  <a:t>Verify</a:t>
                </a:r>
                <a:r>
                  <a:rPr lang="en-US" sz="2000" dirty="0"/>
                  <a:t> hole assignment on all inputs </a:t>
                </a:r>
                <a14:m>
                  <m:oMath xmlns:m="http://schemas.openxmlformats.org/officeDocument/2006/math">
                    <m:r>
                      <a:rPr lang="en-US" sz="2000" i="1" dirty="0">
                        <a:latin typeface="Cambria Math" panose="02040503050406030204" pitchFamily="18" charset="0"/>
                      </a:rPr>
                      <m:t>𝑌</m:t>
                    </m:r>
                  </m:oMath>
                </a14:m>
                <a:r>
                  <a:rPr lang="en-US" sz="2000" dirty="0"/>
                  <a:t>(X ⊆ Y)</a:t>
                </a:r>
              </a:p>
            </p:txBody>
          </p:sp>
        </mc:Choice>
        <mc:Fallback>
          <p:sp>
            <p:nvSpPr>
              <p:cNvPr id="13" name="TextBox 12">
                <a:extLst>
                  <a:ext uri="{FF2B5EF4-FFF2-40B4-BE49-F238E27FC236}">
                    <a16:creationId xmlns:a16="http://schemas.microsoft.com/office/drawing/2014/main" id="{F9DB3769-C2E0-CF44-BD87-27EBBAF00243}"/>
                  </a:ext>
                </a:extLst>
              </p:cNvPr>
              <p:cNvSpPr txBox="1">
                <a:spLocks noRot="1" noChangeAspect="1" noMove="1" noResize="1" noEditPoints="1" noAdjustHandles="1" noChangeArrowheads="1" noChangeShapeType="1" noTextEdit="1"/>
              </p:cNvSpPr>
              <p:nvPr/>
            </p:nvSpPr>
            <p:spPr>
              <a:xfrm>
                <a:off x="6278521" y="2991514"/>
                <a:ext cx="2861583" cy="707886"/>
              </a:xfrm>
              <a:prstGeom prst="rect">
                <a:avLst/>
              </a:prstGeom>
              <a:blipFill>
                <a:blip r:embed="rId3"/>
                <a:stretch>
                  <a:fillRect t="-5357"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D685BDC-0836-E040-B2E3-130B87E17EC4}"/>
                  </a:ext>
                </a:extLst>
              </p:cNvPr>
              <p:cNvSpPr txBox="1"/>
              <p:nvPr/>
            </p:nvSpPr>
            <p:spPr>
              <a:xfrm>
                <a:off x="3000482" y="3026194"/>
                <a:ext cx="2734232" cy="707886"/>
              </a:xfrm>
              <a:prstGeom prst="rect">
                <a:avLst/>
              </a:prstGeom>
              <a:noFill/>
            </p:spPr>
            <p:txBody>
              <a:bodyPr wrap="square" rtlCol="0">
                <a:spAutoFit/>
              </a:bodyPr>
              <a:lstStyle/>
              <a:p>
                <a:pPr algn="ctr"/>
                <a:r>
                  <a:rPr lang="en-US" sz="2000" b="1" dirty="0"/>
                  <a:t>Synthesize</a:t>
                </a:r>
                <a:r>
                  <a:rPr lang="en-US" sz="2000" dirty="0"/>
                  <a:t> holes that work for inputs </a:t>
                </a:r>
                <a14:m>
                  <m:oMath xmlns:m="http://schemas.openxmlformats.org/officeDocument/2006/math">
                    <m:r>
                      <a:rPr lang="en-US" sz="2000" i="1">
                        <a:latin typeface="Cambria Math" panose="02040503050406030204" pitchFamily="18" charset="0"/>
                      </a:rPr>
                      <m:t>𝑋</m:t>
                    </m:r>
                  </m:oMath>
                </a14:m>
                <a:endParaRPr lang="en-US" sz="2000" dirty="0"/>
              </a:p>
            </p:txBody>
          </p:sp>
        </mc:Choice>
        <mc:Fallback>
          <p:sp>
            <p:nvSpPr>
              <p:cNvPr id="15" name="TextBox 14">
                <a:extLst>
                  <a:ext uri="{FF2B5EF4-FFF2-40B4-BE49-F238E27FC236}">
                    <a16:creationId xmlns:a16="http://schemas.microsoft.com/office/drawing/2014/main" id="{BD685BDC-0836-E040-B2E3-130B87E17EC4}"/>
                  </a:ext>
                </a:extLst>
              </p:cNvPr>
              <p:cNvSpPr txBox="1">
                <a:spLocks noRot="1" noChangeAspect="1" noMove="1" noResize="1" noEditPoints="1" noAdjustHandles="1" noChangeArrowheads="1" noChangeShapeType="1" noTextEdit="1"/>
              </p:cNvSpPr>
              <p:nvPr/>
            </p:nvSpPr>
            <p:spPr>
              <a:xfrm>
                <a:off x="3000482" y="3026194"/>
                <a:ext cx="2734232" cy="707886"/>
              </a:xfrm>
              <a:prstGeom prst="rect">
                <a:avLst/>
              </a:prstGeom>
              <a:blipFill>
                <a:blip r:embed="rId4"/>
                <a:stretch>
                  <a:fillRect t="-3509" b="-1228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0D8D8D99-5C5A-8C46-8DF0-5AEBDED3A64F}"/>
              </a:ext>
            </a:extLst>
          </p:cNvPr>
          <p:cNvSpPr txBox="1"/>
          <p:nvPr/>
        </p:nvSpPr>
        <p:spPr>
          <a:xfrm>
            <a:off x="4919913" y="1504289"/>
            <a:ext cx="2168039" cy="400110"/>
          </a:xfrm>
          <a:prstGeom prst="rect">
            <a:avLst/>
          </a:prstGeom>
          <a:noFill/>
        </p:spPr>
        <p:txBody>
          <a:bodyPr wrap="square" rtlCol="0">
            <a:spAutoFit/>
          </a:bodyPr>
          <a:lstStyle/>
          <a:p>
            <a:pPr algn="ctr"/>
            <a:r>
              <a:rPr lang="en-US" sz="2000" dirty="0"/>
              <a:t>Hole Assignment</a:t>
            </a:r>
          </a:p>
        </p:txBody>
      </p:sp>
      <p:sp>
        <p:nvSpPr>
          <p:cNvPr id="17" name="TextBox 16">
            <a:extLst>
              <a:ext uri="{FF2B5EF4-FFF2-40B4-BE49-F238E27FC236}">
                <a16:creationId xmlns:a16="http://schemas.microsoft.com/office/drawing/2014/main" id="{B6D4AE2C-D4AB-0243-8E3A-FFB2189D5A64}"/>
              </a:ext>
            </a:extLst>
          </p:cNvPr>
          <p:cNvSpPr txBox="1"/>
          <p:nvPr/>
        </p:nvSpPr>
        <p:spPr>
          <a:xfrm>
            <a:off x="4807817" y="4888228"/>
            <a:ext cx="3012190" cy="400110"/>
          </a:xfrm>
          <a:prstGeom prst="rect">
            <a:avLst/>
          </a:prstGeom>
          <a:noFill/>
        </p:spPr>
        <p:txBody>
          <a:bodyPr wrap="square" rtlCol="0">
            <a:spAutoFit/>
          </a:bodyPr>
          <a:lstStyle/>
          <a:p>
            <a:pPr algn="ctr"/>
            <a:r>
              <a:rPr lang="en-US" sz="2000" dirty="0"/>
              <a:t>Counterexample Input c</a:t>
            </a:r>
          </a:p>
        </p:txBody>
      </p:sp>
      <p:sp>
        <p:nvSpPr>
          <p:cNvPr id="26" name="Rounded Rectangle 25">
            <a:extLst>
              <a:ext uri="{FF2B5EF4-FFF2-40B4-BE49-F238E27FC236}">
                <a16:creationId xmlns:a16="http://schemas.microsoft.com/office/drawing/2014/main" id="{38A89E34-70DD-BA44-97FD-B48B630D8873}"/>
              </a:ext>
            </a:extLst>
          </p:cNvPr>
          <p:cNvSpPr/>
          <p:nvPr/>
        </p:nvSpPr>
        <p:spPr>
          <a:xfrm>
            <a:off x="1520723" y="5134956"/>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Failure</a:t>
            </a:r>
          </a:p>
        </p:txBody>
      </p:sp>
      <p:sp>
        <p:nvSpPr>
          <p:cNvPr id="28" name="TextBox 27">
            <a:extLst>
              <a:ext uri="{FF2B5EF4-FFF2-40B4-BE49-F238E27FC236}">
                <a16:creationId xmlns:a16="http://schemas.microsoft.com/office/drawing/2014/main" id="{A8D4147A-E9EF-5D4E-A12B-29A2863A16BD}"/>
              </a:ext>
            </a:extLst>
          </p:cNvPr>
          <p:cNvSpPr txBox="1"/>
          <p:nvPr/>
        </p:nvSpPr>
        <p:spPr>
          <a:xfrm>
            <a:off x="3407544" y="4029524"/>
            <a:ext cx="1226911" cy="400110"/>
          </a:xfrm>
          <a:prstGeom prst="rect">
            <a:avLst/>
          </a:prstGeom>
          <a:noFill/>
        </p:spPr>
        <p:txBody>
          <a:bodyPr wrap="square" rtlCol="0">
            <a:spAutoFit/>
          </a:bodyPr>
          <a:lstStyle/>
          <a:p>
            <a:pPr algn="ctr"/>
            <a:r>
              <a:rPr lang="en-US" sz="2000" dirty="0"/>
              <a:t>Add c to X</a:t>
            </a:r>
          </a:p>
        </p:txBody>
      </p:sp>
      <p:sp>
        <p:nvSpPr>
          <p:cNvPr id="31" name="Bent-Up Arrow 30">
            <a:extLst>
              <a:ext uri="{FF2B5EF4-FFF2-40B4-BE49-F238E27FC236}">
                <a16:creationId xmlns:a16="http://schemas.microsoft.com/office/drawing/2014/main" id="{F9170362-3FF2-F54F-B6EA-AE173873CCB4}"/>
              </a:ext>
            </a:extLst>
          </p:cNvPr>
          <p:cNvSpPr/>
          <p:nvPr/>
        </p:nvSpPr>
        <p:spPr>
          <a:xfrm rot="10800000" flipH="1">
            <a:off x="9461017" y="3274352"/>
            <a:ext cx="972686" cy="1762566"/>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32" name="Rounded Rectangle 31">
            <a:extLst>
              <a:ext uri="{FF2B5EF4-FFF2-40B4-BE49-F238E27FC236}">
                <a16:creationId xmlns:a16="http://schemas.microsoft.com/office/drawing/2014/main" id="{FC6F75BB-B96D-3D42-8B4F-0179C2A8A1E3}"/>
              </a:ext>
            </a:extLst>
          </p:cNvPr>
          <p:cNvSpPr/>
          <p:nvPr/>
        </p:nvSpPr>
        <p:spPr>
          <a:xfrm>
            <a:off x="9745308" y="5217091"/>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Success</a:t>
            </a:r>
          </a:p>
        </p:txBody>
      </p:sp>
      <p:sp>
        <p:nvSpPr>
          <p:cNvPr id="25" name="TextBox 24">
            <a:extLst>
              <a:ext uri="{FF2B5EF4-FFF2-40B4-BE49-F238E27FC236}">
                <a16:creationId xmlns:a16="http://schemas.microsoft.com/office/drawing/2014/main" id="{992646BE-DD87-E643-9E5E-9C59EC53D8D3}"/>
              </a:ext>
            </a:extLst>
          </p:cNvPr>
          <p:cNvSpPr txBox="1"/>
          <p:nvPr/>
        </p:nvSpPr>
        <p:spPr>
          <a:xfrm>
            <a:off x="8804276" y="4011245"/>
            <a:ext cx="2353359" cy="400110"/>
          </a:xfrm>
          <a:prstGeom prst="rect">
            <a:avLst/>
          </a:prstGeom>
          <a:solidFill>
            <a:schemeClr val="bg1"/>
          </a:solidFill>
        </p:spPr>
        <p:txBody>
          <a:bodyPr wrap="square" rtlCol="0">
            <a:spAutoFit/>
          </a:bodyPr>
          <a:lstStyle/>
          <a:p>
            <a:pPr algn="ctr"/>
            <a:r>
              <a:rPr lang="en-US" sz="2000" dirty="0"/>
              <a:t>No Counterexamples</a:t>
            </a:r>
          </a:p>
        </p:txBody>
      </p:sp>
      <p:sp>
        <p:nvSpPr>
          <p:cNvPr id="35" name="U-Turn Arrow 34">
            <a:extLst>
              <a:ext uri="{FF2B5EF4-FFF2-40B4-BE49-F238E27FC236}">
                <a16:creationId xmlns:a16="http://schemas.microsoft.com/office/drawing/2014/main" id="{4678A241-2B81-CB40-8D5F-F457FABC5BA1}"/>
              </a:ext>
            </a:extLst>
          </p:cNvPr>
          <p:cNvSpPr/>
          <p:nvPr/>
        </p:nvSpPr>
        <p:spPr>
          <a:xfrm>
            <a:off x="4753044" y="2087157"/>
            <a:ext cx="2803489" cy="543235"/>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7" name="Bent-Up Arrow 36">
            <a:extLst>
              <a:ext uri="{FF2B5EF4-FFF2-40B4-BE49-F238E27FC236}">
                <a16:creationId xmlns:a16="http://schemas.microsoft.com/office/drawing/2014/main" id="{47F23A78-2EE3-B74A-9BCE-0A156644618B}"/>
              </a:ext>
            </a:extLst>
          </p:cNvPr>
          <p:cNvSpPr/>
          <p:nvPr/>
        </p:nvSpPr>
        <p:spPr>
          <a:xfrm rot="10800000">
            <a:off x="1847276" y="3261989"/>
            <a:ext cx="974611" cy="1762564"/>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24" name="TextBox 23">
            <a:extLst>
              <a:ext uri="{FF2B5EF4-FFF2-40B4-BE49-F238E27FC236}">
                <a16:creationId xmlns:a16="http://schemas.microsoft.com/office/drawing/2014/main" id="{30748111-8C53-9941-956C-C6DF6296D034}"/>
              </a:ext>
            </a:extLst>
          </p:cNvPr>
          <p:cNvSpPr txBox="1"/>
          <p:nvPr/>
        </p:nvSpPr>
        <p:spPr>
          <a:xfrm>
            <a:off x="985941" y="4035971"/>
            <a:ext cx="2421604" cy="400110"/>
          </a:xfrm>
          <a:prstGeom prst="rect">
            <a:avLst/>
          </a:prstGeom>
          <a:solidFill>
            <a:schemeClr val="bg1"/>
          </a:solidFill>
        </p:spPr>
        <p:txBody>
          <a:bodyPr wrap="square" rtlCol="0">
            <a:spAutoFit/>
          </a:bodyPr>
          <a:lstStyle/>
          <a:p>
            <a:r>
              <a:rPr lang="en-US" sz="2000" dirty="0"/>
              <a:t>No Hole Assignment</a:t>
            </a:r>
          </a:p>
        </p:txBody>
      </p:sp>
      <p:cxnSp>
        <p:nvCxnSpPr>
          <p:cNvPr id="3" name="Straight Arrow Connector 2">
            <a:extLst>
              <a:ext uri="{FF2B5EF4-FFF2-40B4-BE49-F238E27FC236}">
                <a16:creationId xmlns:a16="http://schemas.microsoft.com/office/drawing/2014/main" id="{79BBECE0-8E4A-FA4E-918D-615A07374F8E}"/>
              </a:ext>
            </a:extLst>
          </p:cNvPr>
          <p:cNvCxnSpPr>
            <a:cxnSpLocks/>
            <a:stCxn id="20" idx="2"/>
          </p:cNvCxnSpPr>
          <p:nvPr/>
        </p:nvCxnSpPr>
        <p:spPr>
          <a:xfrm>
            <a:off x="2667925" y="2433528"/>
            <a:ext cx="162888" cy="68430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4D7CA6F4-BFF8-A244-9406-39C9E8EECE5F}"/>
              </a:ext>
            </a:extLst>
          </p:cNvPr>
          <p:cNvSpPr/>
          <p:nvPr/>
        </p:nvSpPr>
        <p:spPr>
          <a:xfrm>
            <a:off x="1554979" y="1672250"/>
            <a:ext cx="2168039" cy="7831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sp>
        <p:nvSpPr>
          <p:cNvPr id="21" name="Title 1">
            <a:extLst>
              <a:ext uri="{FF2B5EF4-FFF2-40B4-BE49-F238E27FC236}">
                <a16:creationId xmlns:a16="http://schemas.microsoft.com/office/drawing/2014/main" id="{AC24AB56-9F21-3146-B7CB-718438779492}"/>
              </a:ext>
            </a:extLst>
          </p:cNvPr>
          <p:cNvSpPr txBox="1">
            <a:spLocks/>
          </p:cNvSpPr>
          <p:nvPr/>
        </p:nvSpPr>
        <p:spPr>
          <a:xfrm>
            <a:off x="226540" y="-47759"/>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lvl="0">
              <a:defRPr/>
            </a:pPr>
            <a:r>
              <a:rPr lang="en-US" sz="3800" dirty="0">
                <a:latin typeface="Calibri"/>
              </a:rPr>
              <a:t>SKETCH’s synthesis algorithm</a:t>
            </a:r>
          </a:p>
        </p:txBody>
      </p:sp>
      <p:sp>
        <p:nvSpPr>
          <p:cNvPr id="22" name="Title 1">
            <a:extLst>
              <a:ext uri="{FF2B5EF4-FFF2-40B4-BE49-F238E27FC236}">
                <a16:creationId xmlns:a16="http://schemas.microsoft.com/office/drawing/2014/main" id="{09B9B27F-6AA2-6F42-994D-B19CA356E8AF}"/>
              </a:ext>
            </a:extLst>
          </p:cNvPr>
          <p:cNvSpPr txBox="1">
            <a:spLocks/>
          </p:cNvSpPr>
          <p:nvPr/>
        </p:nvSpPr>
        <p:spPr>
          <a:xfrm>
            <a:off x="285328" y="5883121"/>
            <a:ext cx="11738919" cy="79168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Automatically generate programs which satisfy specification by providing the skeleton</a:t>
            </a:r>
          </a:p>
        </p:txBody>
      </p:sp>
      <p:pic>
        <p:nvPicPr>
          <p:cNvPr id="4" name="Picture 3">
            <a:extLst>
              <a:ext uri="{FF2B5EF4-FFF2-40B4-BE49-F238E27FC236}">
                <a16:creationId xmlns:a16="http://schemas.microsoft.com/office/drawing/2014/main" id="{989ACA5B-BA49-8B47-A4A4-D5078454084D}"/>
              </a:ext>
            </a:extLst>
          </p:cNvPr>
          <p:cNvPicPr>
            <a:picLocks noChangeAspect="1"/>
          </p:cNvPicPr>
          <p:nvPr/>
        </p:nvPicPr>
        <p:blipFill>
          <a:blip r:embed="rId5"/>
          <a:stretch>
            <a:fillRect/>
          </a:stretch>
        </p:blipFill>
        <p:spPr>
          <a:xfrm>
            <a:off x="5696558" y="5247540"/>
            <a:ext cx="798881" cy="798881"/>
          </a:xfrm>
          <a:prstGeom prst="rect">
            <a:avLst/>
          </a:prstGeom>
        </p:spPr>
      </p:pic>
      <p:sp>
        <p:nvSpPr>
          <p:cNvPr id="6" name="Rectangle 5">
            <a:extLst>
              <a:ext uri="{FF2B5EF4-FFF2-40B4-BE49-F238E27FC236}">
                <a16:creationId xmlns:a16="http://schemas.microsoft.com/office/drawing/2014/main" id="{F74FE686-2C76-714E-8129-7585503F7A04}"/>
              </a:ext>
            </a:extLst>
          </p:cNvPr>
          <p:cNvSpPr/>
          <p:nvPr/>
        </p:nvSpPr>
        <p:spPr>
          <a:xfrm>
            <a:off x="2051530" y="729978"/>
            <a:ext cx="8887818" cy="677108"/>
          </a:xfrm>
          <a:prstGeom prst="rect">
            <a:avLst/>
          </a:prstGeom>
        </p:spPr>
        <p:txBody>
          <a:bodyPr wrap="none">
            <a:spAutoFit/>
          </a:bodyPr>
          <a:lstStyle/>
          <a:p>
            <a:r>
              <a:rPr lang="en-US" sz="3800" dirty="0">
                <a:solidFill>
                  <a:srgbClr val="0000FF"/>
                </a:solidFill>
                <a:latin typeface="Calibri"/>
                <a:ea typeface="+mj-ea"/>
                <a:cs typeface="+mj-cs"/>
              </a:rPr>
              <a:t>Counterexample Guided Inductive Synthesis</a:t>
            </a:r>
          </a:p>
        </p:txBody>
      </p:sp>
      <p:pic>
        <p:nvPicPr>
          <p:cNvPr id="7" name="Picture 6">
            <a:extLst>
              <a:ext uri="{FF2B5EF4-FFF2-40B4-BE49-F238E27FC236}">
                <a16:creationId xmlns:a16="http://schemas.microsoft.com/office/drawing/2014/main" id="{5E72FB75-1FF9-2E44-A1C8-4828BB107871}"/>
              </a:ext>
            </a:extLst>
          </p:cNvPr>
          <p:cNvPicPr>
            <a:picLocks noChangeAspect="1"/>
          </p:cNvPicPr>
          <p:nvPr/>
        </p:nvPicPr>
        <p:blipFill>
          <a:blip r:embed="rId6"/>
          <a:stretch>
            <a:fillRect/>
          </a:stretch>
        </p:blipFill>
        <p:spPr>
          <a:xfrm>
            <a:off x="11142294" y="3751541"/>
            <a:ext cx="918415" cy="968970"/>
          </a:xfrm>
          <a:prstGeom prst="rect">
            <a:avLst/>
          </a:prstGeom>
        </p:spPr>
      </p:pic>
    </p:spTree>
    <p:extLst>
      <p:ext uri="{BB962C8B-B14F-4D97-AF65-F5344CB8AC3E}">
        <p14:creationId xmlns:p14="http://schemas.microsoft.com/office/powerpoint/2010/main" val="126546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 grpId="0" animBg="1"/>
      <p:bldP spid="8" grpId="0" animBg="1"/>
      <p:bldP spid="12" grpId="0" animBg="1"/>
      <p:bldP spid="13" grpId="0"/>
      <p:bldP spid="15" grpId="0"/>
      <p:bldP spid="15" grpId="1"/>
      <p:bldP spid="16" grpId="0"/>
      <p:bldP spid="17" grpId="0"/>
      <p:bldP spid="26" grpId="0" animBg="1"/>
      <p:bldP spid="28" grpId="0"/>
      <p:bldP spid="31" grpId="0" animBg="1"/>
      <p:bldP spid="32" grpId="0" animBg="1"/>
      <p:bldP spid="25" grpId="0" animBg="1"/>
      <p:bldP spid="35" grpId="0" animBg="1"/>
      <p:bldP spid="37" grpId="0" animBg="1"/>
      <p:bldP spid="24" grpId="0" animBg="1"/>
      <p:bldP spid="27" grpId="0" animBg="1"/>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ounded Rectangle 195">
            <a:extLst>
              <a:ext uri="{FF2B5EF4-FFF2-40B4-BE49-F238E27FC236}">
                <a16:creationId xmlns:a16="http://schemas.microsoft.com/office/drawing/2014/main" id="{D4631F8F-4287-ED4E-AB3B-DB02DAF90B87}"/>
              </a:ext>
            </a:extLst>
          </p:cNvPr>
          <p:cNvSpPr/>
          <p:nvPr/>
        </p:nvSpPr>
        <p:spPr>
          <a:xfrm>
            <a:off x="4816643" y="217516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197" name="Straight Connector 196">
            <a:extLst>
              <a:ext uri="{FF2B5EF4-FFF2-40B4-BE49-F238E27FC236}">
                <a16:creationId xmlns:a16="http://schemas.microsoft.com/office/drawing/2014/main" id="{6D6BC727-C8AE-3C48-974E-BE277BA23EB0}"/>
              </a:ext>
            </a:extLst>
          </p:cNvPr>
          <p:cNvCxnSpPr>
            <a:cxnSpLocks/>
            <a:stCxn id="196" idx="1"/>
            <a:endCxn id="196" idx="3"/>
          </p:cNvCxnSpPr>
          <p:nvPr/>
        </p:nvCxnSpPr>
        <p:spPr>
          <a:xfrm>
            <a:off x="4816645" y="2836056"/>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02" name="Rounded Rectangle 201">
            <a:extLst>
              <a:ext uri="{FF2B5EF4-FFF2-40B4-BE49-F238E27FC236}">
                <a16:creationId xmlns:a16="http://schemas.microsoft.com/office/drawing/2014/main" id="{4D59FA37-0353-DA42-9E52-F57BAA8BCAB0}"/>
              </a:ext>
            </a:extLst>
          </p:cNvPr>
          <p:cNvSpPr/>
          <p:nvPr/>
        </p:nvSpPr>
        <p:spPr>
          <a:xfrm>
            <a:off x="6126339" y="3544131"/>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6" name="Rounded Rectangle 205">
            <a:extLst>
              <a:ext uri="{FF2B5EF4-FFF2-40B4-BE49-F238E27FC236}">
                <a16:creationId xmlns:a16="http://schemas.microsoft.com/office/drawing/2014/main" id="{467E7D9D-2DE7-AE4C-8514-4D6D195E8D44}"/>
              </a:ext>
            </a:extLst>
          </p:cNvPr>
          <p:cNvSpPr/>
          <p:nvPr/>
        </p:nvSpPr>
        <p:spPr>
          <a:xfrm>
            <a:off x="6330861" y="3836435"/>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70" name="TextBox 269">
            <a:extLst>
              <a:ext uri="{FF2B5EF4-FFF2-40B4-BE49-F238E27FC236}">
                <a16:creationId xmlns:a16="http://schemas.microsoft.com/office/drawing/2014/main" id="{3C3C6D7A-F590-5045-A05F-8E224FFE8B34}"/>
              </a:ext>
            </a:extLst>
          </p:cNvPr>
          <p:cNvSpPr txBox="1"/>
          <p:nvPr/>
        </p:nvSpPr>
        <p:spPr>
          <a:xfrm>
            <a:off x="5024056" y="3477998"/>
            <a:ext cx="503664" cy="316240"/>
          </a:xfrm>
          <a:prstGeom prst="rect">
            <a:avLst/>
          </a:prstGeom>
          <a:noFill/>
        </p:spPr>
        <p:txBody>
          <a:bodyPr wrap="none" rtlCol="0">
            <a:spAutoFit/>
          </a:bodyPr>
          <a:lstStyle/>
          <a:p>
            <a:r>
              <a:rPr lang="en-US" sz="1455" dirty="0"/>
              <a:t>PHV</a:t>
            </a:r>
          </a:p>
        </p:txBody>
      </p:sp>
      <p:sp>
        <p:nvSpPr>
          <p:cNvPr id="272" name="TextBox 271">
            <a:extLst>
              <a:ext uri="{FF2B5EF4-FFF2-40B4-BE49-F238E27FC236}">
                <a16:creationId xmlns:a16="http://schemas.microsoft.com/office/drawing/2014/main" id="{081EB8FB-CA18-C641-AEA7-C1F265897742}"/>
              </a:ext>
            </a:extLst>
          </p:cNvPr>
          <p:cNvSpPr txBox="1"/>
          <p:nvPr/>
        </p:nvSpPr>
        <p:spPr>
          <a:xfrm>
            <a:off x="5243874" y="3954786"/>
            <a:ext cx="587020" cy="540148"/>
          </a:xfrm>
          <a:prstGeom prst="rect">
            <a:avLst/>
          </a:prstGeom>
          <a:noFill/>
        </p:spPr>
        <p:txBody>
          <a:bodyPr wrap="none" rtlCol="0">
            <a:spAutoFit/>
          </a:bodyPr>
          <a:lstStyle/>
          <a:p>
            <a:pPr algn="ctr"/>
            <a:r>
              <a:rPr lang="en-US" sz="1455" dirty="0"/>
              <a:t>Input</a:t>
            </a:r>
          </a:p>
          <a:p>
            <a:pPr algn="ctr"/>
            <a:r>
              <a:rPr lang="en-US" sz="1455" dirty="0"/>
              <a:t>Mux</a:t>
            </a:r>
          </a:p>
        </p:txBody>
      </p:sp>
      <p:sp>
        <p:nvSpPr>
          <p:cNvPr id="274" name="Rounded Rectangle 273">
            <a:extLst>
              <a:ext uri="{FF2B5EF4-FFF2-40B4-BE49-F238E27FC236}">
                <a16:creationId xmlns:a16="http://schemas.microsoft.com/office/drawing/2014/main" id="{A45C9145-0E85-9D43-BE3E-432849D71777}"/>
              </a:ext>
            </a:extLst>
          </p:cNvPr>
          <p:cNvSpPr/>
          <p:nvPr/>
        </p:nvSpPr>
        <p:spPr>
          <a:xfrm>
            <a:off x="90345" y="2225979"/>
            <a:ext cx="2737658" cy="266457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75" name="TextBox 274">
            <a:extLst>
              <a:ext uri="{FF2B5EF4-FFF2-40B4-BE49-F238E27FC236}">
                <a16:creationId xmlns:a16="http://schemas.microsoft.com/office/drawing/2014/main" id="{89AE3C69-A205-0943-9218-CC795B07D5E9}"/>
              </a:ext>
            </a:extLst>
          </p:cNvPr>
          <p:cNvSpPr txBox="1"/>
          <p:nvPr/>
        </p:nvSpPr>
        <p:spPr>
          <a:xfrm>
            <a:off x="536876" y="2618740"/>
            <a:ext cx="1927412" cy="1938992"/>
          </a:xfrm>
          <a:prstGeom prst="rect">
            <a:avLst/>
          </a:prstGeom>
          <a:noFill/>
        </p:spPr>
        <p:txBody>
          <a:bodyPr wrap="square" rtlCol="0">
            <a:spAutoFit/>
          </a:bodyPr>
          <a:lstStyle/>
          <a:p>
            <a:r>
              <a:rPr lang="en-US" sz="2000" dirty="0"/>
              <a:t>if (count == 10):</a:t>
            </a:r>
          </a:p>
          <a:p>
            <a:r>
              <a:rPr lang="en-US" sz="2000" dirty="0"/>
              <a:t>    count = 0</a:t>
            </a:r>
          </a:p>
          <a:p>
            <a:r>
              <a:rPr lang="en-US" sz="2000" dirty="0"/>
              <a:t>    </a:t>
            </a:r>
            <a:r>
              <a:rPr lang="en-US" sz="2000" dirty="0" err="1"/>
              <a:t>pkt.sample</a:t>
            </a:r>
            <a:r>
              <a:rPr lang="en-US" sz="2000" dirty="0"/>
              <a:t> = 1</a:t>
            </a:r>
          </a:p>
          <a:p>
            <a:r>
              <a:rPr lang="en-US" sz="2000" dirty="0"/>
              <a:t> else:</a:t>
            </a:r>
          </a:p>
          <a:p>
            <a:r>
              <a:rPr lang="en-US" sz="2000" dirty="0"/>
              <a:t>    count++</a:t>
            </a:r>
          </a:p>
          <a:p>
            <a:r>
              <a:rPr lang="en-US" sz="2000" dirty="0"/>
              <a:t>    </a:t>
            </a:r>
            <a:r>
              <a:rPr lang="en-US" sz="2000" dirty="0" err="1"/>
              <a:t>pkt.sample</a:t>
            </a:r>
            <a:r>
              <a:rPr lang="en-US" sz="2000" dirty="0"/>
              <a:t> = 0 </a:t>
            </a:r>
          </a:p>
        </p:txBody>
      </p:sp>
      <p:sp>
        <p:nvSpPr>
          <p:cNvPr id="276" name="TextBox 275">
            <a:extLst>
              <a:ext uri="{FF2B5EF4-FFF2-40B4-BE49-F238E27FC236}">
                <a16:creationId xmlns:a16="http://schemas.microsoft.com/office/drawing/2014/main" id="{62E32B08-0ED6-5F4A-97A0-C4CFB787F82A}"/>
              </a:ext>
            </a:extLst>
          </p:cNvPr>
          <p:cNvSpPr txBox="1"/>
          <p:nvPr/>
        </p:nvSpPr>
        <p:spPr>
          <a:xfrm>
            <a:off x="-771212" y="1797068"/>
            <a:ext cx="6017392" cy="372090"/>
          </a:xfrm>
          <a:prstGeom prst="rect">
            <a:avLst/>
          </a:prstGeom>
          <a:noFill/>
        </p:spPr>
        <p:txBody>
          <a:bodyPr wrap="square" rtlCol="0">
            <a:spAutoFit/>
          </a:bodyPr>
          <a:lstStyle/>
          <a:p>
            <a:pPr algn="ctr"/>
            <a:r>
              <a:rPr lang="en-US" sz="1818" dirty="0"/>
              <a:t>Program as a</a:t>
            </a:r>
            <a:r>
              <a:rPr lang="ko-KR" altLang="en-US" sz="1818" dirty="0"/>
              <a:t> </a:t>
            </a:r>
            <a:r>
              <a:rPr lang="en-US" sz="1818" dirty="0"/>
              <a:t>packet transaction in</a:t>
            </a:r>
            <a:r>
              <a:rPr lang="ko-KR" altLang="en-US" sz="1818" dirty="0"/>
              <a:t> </a:t>
            </a:r>
            <a:r>
              <a:rPr lang="en-US" sz="1818" dirty="0"/>
              <a:t>Domino</a:t>
            </a:r>
          </a:p>
        </p:txBody>
      </p:sp>
      <p:cxnSp>
        <p:nvCxnSpPr>
          <p:cNvPr id="278" name="Straight Arrow Connector 277">
            <a:extLst>
              <a:ext uri="{FF2B5EF4-FFF2-40B4-BE49-F238E27FC236}">
                <a16:creationId xmlns:a16="http://schemas.microsoft.com/office/drawing/2014/main" id="{2AC5412D-F3FB-C241-9F90-9A8876D6D100}"/>
              </a:ext>
            </a:extLst>
          </p:cNvPr>
          <p:cNvCxnSpPr>
            <a:cxnSpLocks/>
            <a:stCxn id="274" idx="3"/>
            <a:endCxn id="286" idx="1"/>
          </p:cNvCxnSpPr>
          <p:nvPr/>
        </p:nvCxnSpPr>
        <p:spPr>
          <a:xfrm flipV="1">
            <a:off x="2828003" y="3517793"/>
            <a:ext cx="1865618"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281" name="TextBox 280">
            <a:extLst>
              <a:ext uri="{FF2B5EF4-FFF2-40B4-BE49-F238E27FC236}">
                <a16:creationId xmlns:a16="http://schemas.microsoft.com/office/drawing/2014/main" id="{660A5FDF-48E8-1243-8A76-D80B5EF095AF}"/>
              </a:ext>
            </a:extLst>
          </p:cNvPr>
          <p:cNvSpPr txBox="1"/>
          <p:nvPr/>
        </p:nvSpPr>
        <p:spPr>
          <a:xfrm>
            <a:off x="2988187" y="3265157"/>
            <a:ext cx="1265589" cy="707886"/>
          </a:xfrm>
          <a:prstGeom prst="rect">
            <a:avLst/>
          </a:prstGeom>
          <a:solidFill>
            <a:schemeClr val="bg1"/>
          </a:solidFill>
        </p:spPr>
        <p:txBody>
          <a:bodyPr wrap="square" rtlCol="0">
            <a:spAutoFit/>
          </a:bodyPr>
          <a:lstStyle/>
          <a:p>
            <a:pPr algn="ctr"/>
            <a:r>
              <a:rPr lang="en-US" sz="2000" dirty="0"/>
              <a:t>Chipmunk</a:t>
            </a:r>
          </a:p>
          <a:p>
            <a:pPr algn="ctr"/>
            <a:r>
              <a:rPr lang="en-US" sz="2000" dirty="0"/>
              <a:t>compiler</a:t>
            </a:r>
          </a:p>
        </p:txBody>
      </p:sp>
      <p:sp>
        <p:nvSpPr>
          <p:cNvPr id="286" name="Rounded Rectangle 285">
            <a:extLst>
              <a:ext uri="{FF2B5EF4-FFF2-40B4-BE49-F238E27FC236}">
                <a16:creationId xmlns:a16="http://schemas.microsoft.com/office/drawing/2014/main" id="{BA34AFEA-7D5B-FD4D-8210-92A28EE632BB}"/>
              </a:ext>
            </a:extLst>
          </p:cNvPr>
          <p:cNvSpPr/>
          <p:nvPr/>
        </p:nvSpPr>
        <p:spPr>
          <a:xfrm>
            <a:off x="4693622" y="2075590"/>
            <a:ext cx="7414049" cy="288440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94" name="TextBox 293">
            <a:extLst>
              <a:ext uri="{FF2B5EF4-FFF2-40B4-BE49-F238E27FC236}">
                <a16:creationId xmlns:a16="http://schemas.microsoft.com/office/drawing/2014/main" id="{0561B39E-1BB1-0E4C-938E-0C403CB73435}"/>
              </a:ext>
            </a:extLst>
          </p:cNvPr>
          <p:cNvSpPr txBox="1"/>
          <p:nvPr/>
        </p:nvSpPr>
        <p:spPr>
          <a:xfrm>
            <a:off x="5984815" y="1781857"/>
            <a:ext cx="4485139" cy="372090"/>
          </a:xfrm>
          <a:prstGeom prst="rect">
            <a:avLst/>
          </a:prstGeom>
          <a:noFill/>
        </p:spPr>
        <p:txBody>
          <a:bodyPr wrap="none" rtlCol="0">
            <a:spAutoFit/>
          </a:bodyPr>
          <a:lstStyle/>
          <a:p>
            <a:r>
              <a:rPr lang="en-US" sz="1818" dirty="0"/>
              <a:t>Simulator for programmable switch hardware</a:t>
            </a:r>
          </a:p>
        </p:txBody>
      </p:sp>
      <p:sp>
        <p:nvSpPr>
          <p:cNvPr id="4" name="TextBox 3">
            <a:extLst>
              <a:ext uri="{FF2B5EF4-FFF2-40B4-BE49-F238E27FC236}">
                <a16:creationId xmlns:a16="http://schemas.microsoft.com/office/drawing/2014/main" id="{36B9571C-3958-A74A-9CB2-C0923974B63A}"/>
              </a:ext>
            </a:extLst>
          </p:cNvPr>
          <p:cNvSpPr txBox="1"/>
          <p:nvPr/>
        </p:nvSpPr>
        <p:spPr>
          <a:xfrm>
            <a:off x="3162760" y="2184477"/>
            <a:ext cx="953979" cy="651845"/>
          </a:xfrm>
          <a:prstGeom prst="rect">
            <a:avLst/>
          </a:prstGeom>
          <a:noFill/>
        </p:spPr>
        <p:txBody>
          <a:bodyPr wrap="none" rtlCol="0">
            <a:spAutoFit/>
          </a:bodyPr>
          <a:lstStyle/>
          <a:p>
            <a:pPr algn="ctr"/>
            <a:r>
              <a:rPr lang="en-US" sz="1818" dirty="0"/>
              <a:t>State</a:t>
            </a:r>
          </a:p>
          <a:p>
            <a:pPr algn="ctr"/>
            <a:r>
              <a:rPr lang="en-US" sz="1818" dirty="0"/>
              <a:t>Variable</a:t>
            </a:r>
          </a:p>
        </p:txBody>
      </p:sp>
      <p:sp>
        <p:nvSpPr>
          <p:cNvPr id="94" name="TextBox 93">
            <a:extLst>
              <a:ext uri="{FF2B5EF4-FFF2-40B4-BE49-F238E27FC236}">
                <a16:creationId xmlns:a16="http://schemas.microsoft.com/office/drawing/2014/main" id="{C5969A78-989F-4540-9997-DD54C10C27C3}"/>
              </a:ext>
            </a:extLst>
          </p:cNvPr>
          <p:cNvSpPr txBox="1"/>
          <p:nvPr/>
        </p:nvSpPr>
        <p:spPr>
          <a:xfrm>
            <a:off x="3271335" y="4345697"/>
            <a:ext cx="800860" cy="651845"/>
          </a:xfrm>
          <a:prstGeom prst="rect">
            <a:avLst/>
          </a:prstGeom>
          <a:noFill/>
        </p:spPr>
        <p:txBody>
          <a:bodyPr wrap="none" rtlCol="0">
            <a:spAutoFit/>
          </a:bodyPr>
          <a:lstStyle/>
          <a:p>
            <a:pPr algn="ctr"/>
            <a:r>
              <a:rPr lang="en-US" sz="1818" dirty="0"/>
              <a:t>Packet</a:t>
            </a:r>
          </a:p>
          <a:p>
            <a:pPr algn="ctr"/>
            <a:r>
              <a:rPr lang="en-US" sz="1818" dirty="0"/>
              <a:t>Field</a:t>
            </a:r>
          </a:p>
        </p:txBody>
      </p:sp>
      <p:sp>
        <p:nvSpPr>
          <p:cNvPr id="7" name="TextBox 6">
            <a:extLst>
              <a:ext uri="{FF2B5EF4-FFF2-40B4-BE49-F238E27FC236}">
                <a16:creationId xmlns:a16="http://schemas.microsoft.com/office/drawing/2014/main" id="{CA56CFBA-4A04-6E45-A4B8-0DE24041D6E2}"/>
              </a:ext>
            </a:extLst>
          </p:cNvPr>
          <p:cNvSpPr txBox="1"/>
          <p:nvPr/>
        </p:nvSpPr>
        <p:spPr>
          <a:xfrm>
            <a:off x="4795802" y="222504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87" name="Rounded Rectangle 86">
            <a:extLst>
              <a:ext uri="{FF2B5EF4-FFF2-40B4-BE49-F238E27FC236}">
                <a16:creationId xmlns:a16="http://schemas.microsoft.com/office/drawing/2014/main" id="{CF02EE7A-19D9-654E-B72B-427F361DF7E1}"/>
              </a:ext>
            </a:extLst>
          </p:cNvPr>
          <p:cNvSpPr/>
          <p:nvPr/>
        </p:nvSpPr>
        <p:spPr>
          <a:xfrm>
            <a:off x="6137154" y="2976822"/>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99" name="Rounded Rectangle 98">
            <a:extLst>
              <a:ext uri="{FF2B5EF4-FFF2-40B4-BE49-F238E27FC236}">
                <a16:creationId xmlns:a16="http://schemas.microsoft.com/office/drawing/2014/main" id="{BFD0DCA2-B82E-494C-A337-0BB1FECA9B75}"/>
              </a:ext>
            </a:extLst>
          </p:cNvPr>
          <p:cNvSpPr/>
          <p:nvPr/>
        </p:nvSpPr>
        <p:spPr>
          <a:xfrm>
            <a:off x="6144981" y="2280178"/>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45" name="Rounded Rectangle 144">
            <a:extLst>
              <a:ext uri="{FF2B5EF4-FFF2-40B4-BE49-F238E27FC236}">
                <a16:creationId xmlns:a16="http://schemas.microsoft.com/office/drawing/2014/main" id="{B9A6DFAE-0BE1-DC4A-BF5A-34B2C1A24DF3}"/>
              </a:ext>
            </a:extLst>
          </p:cNvPr>
          <p:cNvSpPr/>
          <p:nvPr/>
        </p:nvSpPr>
        <p:spPr>
          <a:xfrm>
            <a:off x="7980485" y="2182990"/>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46" name="Rounded Rectangle 145">
            <a:extLst>
              <a:ext uri="{FF2B5EF4-FFF2-40B4-BE49-F238E27FC236}">
                <a16:creationId xmlns:a16="http://schemas.microsoft.com/office/drawing/2014/main" id="{5CA467F5-D53F-3349-9A09-32515B4E8C76}"/>
              </a:ext>
            </a:extLst>
          </p:cNvPr>
          <p:cNvSpPr/>
          <p:nvPr/>
        </p:nvSpPr>
        <p:spPr>
          <a:xfrm>
            <a:off x="9290180" y="3551959"/>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7" name="Rounded Rectangle 146">
            <a:extLst>
              <a:ext uri="{FF2B5EF4-FFF2-40B4-BE49-F238E27FC236}">
                <a16:creationId xmlns:a16="http://schemas.microsoft.com/office/drawing/2014/main" id="{98FA68B7-26FC-9440-A0E0-3D07A7EA8058}"/>
              </a:ext>
            </a:extLst>
          </p:cNvPr>
          <p:cNvSpPr/>
          <p:nvPr/>
        </p:nvSpPr>
        <p:spPr>
          <a:xfrm>
            <a:off x="9494703" y="3844264"/>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167" name="TextBox 166">
            <a:extLst>
              <a:ext uri="{FF2B5EF4-FFF2-40B4-BE49-F238E27FC236}">
                <a16:creationId xmlns:a16="http://schemas.microsoft.com/office/drawing/2014/main" id="{A2168B17-A9A6-1940-96D2-6271A5A006A2}"/>
              </a:ext>
            </a:extLst>
          </p:cNvPr>
          <p:cNvSpPr txBox="1"/>
          <p:nvPr/>
        </p:nvSpPr>
        <p:spPr>
          <a:xfrm>
            <a:off x="8218369" y="3477998"/>
            <a:ext cx="503664" cy="316240"/>
          </a:xfrm>
          <a:prstGeom prst="rect">
            <a:avLst/>
          </a:prstGeom>
          <a:noFill/>
        </p:spPr>
        <p:txBody>
          <a:bodyPr wrap="none" rtlCol="0">
            <a:spAutoFit/>
          </a:bodyPr>
          <a:lstStyle/>
          <a:p>
            <a:r>
              <a:rPr lang="en-US" sz="1455" dirty="0"/>
              <a:t>PHV</a:t>
            </a:r>
          </a:p>
        </p:txBody>
      </p:sp>
      <p:sp>
        <p:nvSpPr>
          <p:cNvPr id="168" name="TextBox 167">
            <a:extLst>
              <a:ext uri="{FF2B5EF4-FFF2-40B4-BE49-F238E27FC236}">
                <a16:creationId xmlns:a16="http://schemas.microsoft.com/office/drawing/2014/main" id="{7D9181E9-7C74-DE4D-9F85-E55A3FF727E6}"/>
              </a:ext>
            </a:extLst>
          </p:cNvPr>
          <p:cNvSpPr txBox="1"/>
          <p:nvPr/>
        </p:nvSpPr>
        <p:spPr>
          <a:xfrm>
            <a:off x="7959643" y="223286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69" name="Rounded Rectangle 168">
            <a:extLst>
              <a:ext uri="{FF2B5EF4-FFF2-40B4-BE49-F238E27FC236}">
                <a16:creationId xmlns:a16="http://schemas.microsoft.com/office/drawing/2014/main" id="{E6C2F761-381F-CF4D-9CD1-96C32163B435}"/>
              </a:ext>
            </a:extLst>
          </p:cNvPr>
          <p:cNvSpPr/>
          <p:nvPr/>
        </p:nvSpPr>
        <p:spPr>
          <a:xfrm>
            <a:off x="9300995" y="2984651"/>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70" name="Rounded Rectangle 169">
            <a:extLst>
              <a:ext uri="{FF2B5EF4-FFF2-40B4-BE49-F238E27FC236}">
                <a16:creationId xmlns:a16="http://schemas.microsoft.com/office/drawing/2014/main" id="{A0112B97-B6A7-F04F-A27E-CAF4BB3D1FDF}"/>
              </a:ext>
            </a:extLst>
          </p:cNvPr>
          <p:cNvSpPr/>
          <p:nvPr/>
        </p:nvSpPr>
        <p:spPr>
          <a:xfrm>
            <a:off x="9308822" y="2288007"/>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cxnSp>
        <p:nvCxnSpPr>
          <p:cNvPr id="172" name="Straight Connector 171">
            <a:extLst>
              <a:ext uri="{FF2B5EF4-FFF2-40B4-BE49-F238E27FC236}">
                <a16:creationId xmlns:a16="http://schemas.microsoft.com/office/drawing/2014/main" id="{5EBECDBC-0D19-5E49-BBC7-1DA81ADAF651}"/>
              </a:ext>
            </a:extLst>
          </p:cNvPr>
          <p:cNvCxnSpPr>
            <a:cxnSpLocks/>
          </p:cNvCxnSpPr>
          <p:nvPr/>
        </p:nvCxnSpPr>
        <p:spPr>
          <a:xfrm>
            <a:off x="7980487" y="2834493"/>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ounded Rectangle 179">
            <a:extLst>
              <a:ext uri="{FF2B5EF4-FFF2-40B4-BE49-F238E27FC236}">
                <a16:creationId xmlns:a16="http://schemas.microsoft.com/office/drawing/2014/main" id="{97AB4176-39F7-D642-91C7-8D675D30C2B0}"/>
              </a:ext>
            </a:extLst>
          </p:cNvPr>
          <p:cNvSpPr/>
          <p:nvPr/>
        </p:nvSpPr>
        <p:spPr>
          <a:xfrm>
            <a:off x="11181904" y="217203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81" name="TextBox 180">
            <a:extLst>
              <a:ext uri="{FF2B5EF4-FFF2-40B4-BE49-F238E27FC236}">
                <a16:creationId xmlns:a16="http://schemas.microsoft.com/office/drawing/2014/main" id="{8A405ED8-7389-BF47-BAA4-DB2341427E3F}"/>
              </a:ext>
            </a:extLst>
          </p:cNvPr>
          <p:cNvSpPr txBox="1"/>
          <p:nvPr/>
        </p:nvSpPr>
        <p:spPr>
          <a:xfrm>
            <a:off x="11403729" y="3477998"/>
            <a:ext cx="503664" cy="316240"/>
          </a:xfrm>
          <a:prstGeom prst="rect">
            <a:avLst/>
          </a:prstGeom>
          <a:noFill/>
        </p:spPr>
        <p:txBody>
          <a:bodyPr wrap="none" rtlCol="0">
            <a:spAutoFit/>
          </a:bodyPr>
          <a:lstStyle/>
          <a:p>
            <a:r>
              <a:rPr lang="en-US" sz="1455" dirty="0"/>
              <a:t>PHV</a:t>
            </a:r>
          </a:p>
        </p:txBody>
      </p:sp>
      <p:sp>
        <p:nvSpPr>
          <p:cNvPr id="191" name="TextBox 190">
            <a:extLst>
              <a:ext uri="{FF2B5EF4-FFF2-40B4-BE49-F238E27FC236}">
                <a16:creationId xmlns:a16="http://schemas.microsoft.com/office/drawing/2014/main" id="{13A652EC-58E5-AB4F-8D44-B1A07DCBAE69}"/>
              </a:ext>
            </a:extLst>
          </p:cNvPr>
          <p:cNvSpPr txBox="1"/>
          <p:nvPr/>
        </p:nvSpPr>
        <p:spPr>
          <a:xfrm>
            <a:off x="11151666" y="225009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192" name="Straight Connector 191">
            <a:extLst>
              <a:ext uri="{FF2B5EF4-FFF2-40B4-BE49-F238E27FC236}">
                <a16:creationId xmlns:a16="http://schemas.microsoft.com/office/drawing/2014/main" id="{BAAF0A81-56B1-5F45-B1F6-262F64E86840}"/>
              </a:ext>
            </a:extLst>
          </p:cNvPr>
          <p:cNvCxnSpPr>
            <a:cxnSpLocks/>
          </p:cNvCxnSpPr>
          <p:nvPr/>
        </p:nvCxnSpPr>
        <p:spPr>
          <a:xfrm>
            <a:off x="11191298" y="2851715"/>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6" name="Rounded Rectangle 265">
            <a:extLst>
              <a:ext uri="{FF2B5EF4-FFF2-40B4-BE49-F238E27FC236}">
                <a16:creationId xmlns:a16="http://schemas.microsoft.com/office/drawing/2014/main" id="{201DCC83-3463-AA4A-92E1-6679901C20DF}"/>
              </a:ext>
            </a:extLst>
          </p:cNvPr>
          <p:cNvSpPr/>
          <p:nvPr/>
        </p:nvSpPr>
        <p:spPr>
          <a:xfrm>
            <a:off x="6124773" y="425773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7" name="Rounded Rectangle 206">
            <a:extLst>
              <a:ext uri="{FF2B5EF4-FFF2-40B4-BE49-F238E27FC236}">
                <a16:creationId xmlns:a16="http://schemas.microsoft.com/office/drawing/2014/main" id="{B5AE134F-19A1-5B4A-9817-879417B6FF94}"/>
              </a:ext>
            </a:extLst>
          </p:cNvPr>
          <p:cNvSpPr/>
          <p:nvPr/>
        </p:nvSpPr>
        <p:spPr>
          <a:xfrm>
            <a:off x="6330861" y="4548453"/>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67" name="Rounded Rectangle 266">
            <a:extLst>
              <a:ext uri="{FF2B5EF4-FFF2-40B4-BE49-F238E27FC236}">
                <a16:creationId xmlns:a16="http://schemas.microsoft.com/office/drawing/2014/main" id="{4A286948-B619-4642-8F66-D42AC62C4F07}"/>
              </a:ext>
            </a:extLst>
          </p:cNvPr>
          <p:cNvSpPr/>
          <p:nvPr/>
        </p:nvSpPr>
        <p:spPr>
          <a:xfrm>
            <a:off x="9288616" y="424677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8" name="Rounded Rectangle 147">
            <a:extLst>
              <a:ext uri="{FF2B5EF4-FFF2-40B4-BE49-F238E27FC236}">
                <a16:creationId xmlns:a16="http://schemas.microsoft.com/office/drawing/2014/main" id="{92062624-CF66-1E4C-A46B-B609726665B6}"/>
              </a:ext>
            </a:extLst>
          </p:cNvPr>
          <p:cNvSpPr/>
          <p:nvPr/>
        </p:nvSpPr>
        <p:spPr>
          <a:xfrm>
            <a:off x="9494703" y="4556282"/>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88" name="TextBox 87">
            <a:extLst>
              <a:ext uri="{FF2B5EF4-FFF2-40B4-BE49-F238E27FC236}">
                <a16:creationId xmlns:a16="http://schemas.microsoft.com/office/drawing/2014/main" id="{0093875E-9CFE-1F41-88DA-D9C9D3504856}"/>
              </a:ext>
            </a:extLst>
          </p:cNvPr>
          <p:cNvSpPr txBox="1"/>
          <p:nvPr/>
        </p:nvSpPr>
        <p:spPr>
          <a:xfrm>
            <a:off x="7326838" y="3408845"/>
            <a:ext cx="726481" cy="540148"/>
          </a:xfrm>
          <a:prstGeom prst="rect">
            <a:avLst/>
          </a:prstGeom>
          <a:noFill/>
        </p:spPr>
        <p:txBody>
          <a:bodyPr wrap="none" rtlCol="0">
            <a:spAutoFit/>
          </a:bodyPr>
          <a:lstStyle/>
          <a:p>
            <a:pPr algn="ctr"/>
            <a:r>
              <a:rPr lang="en-US" sz="1455" dirty="0"/>
              <a:t>Output</a:t>
            </a:r>
          </a:p>
          <a:p>
            <a:pPr algn="ctr"/>
            <a:r>
              <a:rPr lang="en-US" sz="1455" dirty="0"/>
              <a:t>Mux</a:t>
            </a:r>
          </a:p>
        </p:txBody>
      </p:sp>
      <p:cxnSp>
        <p:nvCxnSpPr>
          <p:cNvPr id="6" name="Elbow Connector 5">
            <a:extLst>
              <a:ext uri="{FF2B5EF4-FFF2-40B4-BE49-F238E27FC236}">
                <a16:creationId xmlns:a16="http://schemas.microsoft.com/office/drawing/2014/main" id="{EBB237C0-D94C-4441-AA22-AA50A4FAC721}"/>
              </a:ext>
            </a:extLst>
          </p:cNvPr>
          <p:cNvCxnSpPr>
            <a:stCxn id="4" idx="1"/>
          </p:cNvCxnSpPr>
          <p:nvPr/>
        </p:nvCxnSpPr>
        <p:spPr>
          <a:xfrm rot="10800000" flipV="1">
            <a:off x="1192698" y="2510400"/>
            <a:ext cx="1970062" cy="169182"/>
          </a:xfrm>
          <a:prstGeom prst="bentConnector3">
            <a:avLst>
              <a:gd name="adj1" fmla="val 50000"/>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13C89448-94EF-7644-AF1E-3C210D3AF644}"/>
              </a:ext>
            </a:extLst>
          </p:cNvPr>
          <p:cNvCxnSpPr>
            <a:cxnSpLocks/>
            <a:stCxn id="94" idx="2"/>
          </p:cNvCxnSpPr>
          <p:nvPr/>
        </p:nvCxnSpPr>
        <p:spPr>
          <a:xfrm rot="5400000" flipH="1">
            <a:off x="2319353" y="3645130"/>
            <a:ext cx="267270" cy="2437554"/>
          </a:xfrm>
          <a:prstGeom prst="bentConnector4">
            <a:avLst>
              <a:gd name="adj1" fmla="val -85531"/>
              <a:gd name="adj2" fmla="val 58214"/>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F6986CAF-00C4-5E47-A1ED-88636920E0EE}"/>
              </a:ext>
            </a:extLst>
          </p:cNvPr>
          <p:cNvSpPr txBox="1"/>
          <p:nvPr/>
        </p:nvSpPr>
        <p:spPr>
          <a:xfrm>
            <a:off x="4769144" y="290521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0" name="TextBox 89">
            <a:extLst>
              <a:ext uri="{FF2B5EF4-FFF2-40B4-BE49-F238E27FC236}">
                <a16:creationId xmlns:a16="http://schemas.microsoft.com/office/drawing/2014/main" id="{9810D932-DACA-A644-BB2C-D5F8849BD6D2}"/>
              </a:ext>
            </a:extLst>
          </p:cNvPr>
          <p:cNvSpPr txBox="1"/>
          <p:nvPr/>
        </p:nvSpPr>
        <p:spPr>
          <a:xfrm>
            <a:off x="7933293" y="2903682"/>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1" name="TextBox 90">
            <a:extLst>
              <a:ext uri="{FF2B5EF4-FFF2-40B4-BE49-F238E27FC236}">
                <a16:creationId xmlns:a16="http://schemas.microsoft.com/office/drawing/2014/main" id="{26FF9BDD-1A48-7945-9BC9-14F83AF6171F}"/>
              </a:ext>
            </a:extLst>
          </p:cNvPr>
          <p:cNvSpPr txBox="1"/>
          <p:nvPr/>
        </p:nvSpPr>
        <p:spPr>
          <a:xfrm>
            <a:off x="11145899" y="290132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11" name="Group 10">
            <a:extLst>
              <a:ext uri="{FF2B5EF4-FFF2-40B4-BE49-F238E27FC236}">
                <a16:creationId xmlns:a16="http://schemas.microsoft.com/office/drawing/2014/main" id="{1347534E-0A83-4C4C-96F8-58CC9C86C196}"/>
              </a:ext>
            </a:extLst>
          </p:cNvPr>
          <p:cNvGrpSpPr/>
          <p:nvPr/>
        </p:nvGrpSpPr>
        <p:grpSpPr>
          <a:xfrm>
            <a:off x="5767774" y="2262782"/>
            <a:ext cx="361962" cy="467416"/>
            <a:chOff x="9399960" y="-1182808"/>
            <a:chExt cx="597238" cy="771236"/>
          </a:xfrm>
        </p:grpSpPr>
        <p:cxnSp>
          <p:nvCxnSpPr>
            <p:cNvPr id="151" name="Straight Connector 150">
              <a:extLst>
                <a:ext uri="{FF2B5EF4-FFF2-40B4-BE49-F238E27FC236}">
                  <a16:creationId xmlns:a16="http://schemas.microsoft.com/office/drawing/2014/main" id="{5438E27A-619B-4B4F-9725-63DD2688CC6D}"/>
                </a:ext>
              </a:extLst>
            </p:cNvPr>
            <p:cNvCxnSpPr>
              <a:cxnSpLocks/>
              <a:stCxn id="2"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6434AB3B-E8EE-E44D-A586-FF3F950D2D55}"/>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98" name="Group 97">
            <a:extLst>
              <a:ext uri="{FF2B5EF4-FFF2-40B4-BE49-F238E27FC236}">
                <a16:creationId xmlns:a16="http://schemas.microsoft.com/office/drawing/2014/main" id="{67C47CA9-9B2D-7F4E-8A89-588A9C5D4EE8}"/>
              </a:ext>
            </a:extLst>
          </p:cNvPr>
          <p:cNvGrpSpPr/>
          <p:nvPr/>
        </p:nvGrpSpPr>
        <p:grpSpPr>
          <a:xfrm>
            <a:off x="5767774" y="2981281"/>
            <a:ext cx="361962" cy="467416"/>
            <a:chOff x="9399960" y="-1182808"/>
            <a:chExt cx="597238" cy="771236"/>
          </a:xfrm>
        </p:grpSpPr>
        <p:cxnSp>
          <p:nvCxnSpPr>
            <p:cNvPr id="100" name="Straight Connector 99">
              <a:extLst>
                <a:ext uri="{FF2B5EF4-FFF2-40B4-BE49-F238E27FC236}">
                  <a16:creationId xmlns:a16="http://schemas.microsoft.com/office/drawing/2014/main" id="{A18C483D-58F4-B742-B8A2-1E69717FEC4C}"/>
                </a:ext>
              </a:extLst>
            </p:cNvPr>
            <p:cNvCxnSpPr>
              <a:cxnSpLocks/>
              <a:stCxn id="10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1" name="Trapezoid 100">
              <a:extLst>
                <a:ext uri="{FF2B5EF4-FFF2-40B4-BE49-F238E27FC236}">
                  <a16:creationId xmlns:a16="http://schemas.microsoft.com/office/drawing/2014/main" id="{F17177C8-4C1D-BC48-876A-45AAACACCBB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2" name="Group 101">
            <a:extLst>
              <a:ext uri="{FF2B5EF4-FFF2-40B4-BE49-F238E27FC236}">
                <a16:creationId xmlns:a16="http://schemas.microsoft.com/office/drawing/2014/main" id="{DF13A16B-A7D8-C74A-AA22-65CC20E1F0C4}"/>
              </a:ext>
            </a:extLst>
          </p:cNvPr>
          <p:cNvGrpSpPr/>
          <p:nvPr/>
        </p:nvGrpSpPr>
        <p:grpSpPr>
          <a:xfrm>
            <a:off x="5767774" y="3602952"/>
            <a:ext cx="361962" cy="467416"/>
            <a:chOff x="9399960" y="-1182808"/>
            <a:chExt cx="597238" cy="771236"/>
          </a:xfrm>
        </p:grpSpPr>
        <p:cxnSp>
          <p:nvCxnSpPr>
            <p:cNvPr id="103" name="Straight Connector 102">
              <a:extLst>
                <a:ext uri="{FF2B5EF4-FFF2-40B4-BE49-F238E27FC236}">
                  <a16:creationId xmlns:a16="http://schemas.microsoft.com/office/drawing/2014/main" id="{2DCA533C-8C34-5847-897A-510DC1E6C8D6}"/>
                </a:ext>
              </a:extLst>
            </p:cNvPr>
            <p:cNvCxnSpPr>
              <a:cxnSpLocks/>
              <a:stCxn id="10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1EDAA24E-FC6A-D340-8FA5-29FC42D5231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5" name="Group 104">
            <a:extLst>
              <a:ext uri="{FF2B5EF4-FFF2-40B4-BE49-F238E27FC236}">
                <a16:creationId xmlns:a16="http://schemas.microsoft.com/office/drawing/2014/main" id="{F91420A3-4CE4-424F-8541-3AFEE874CEF3}"/>
              </a:ext>
            </a:extLst>
          </p:cNvPr>
          <p:cNvGrpSpPr/>
          <p:nvPr/>
        </p:nvGrpSpPr>
        <p:grpSpPr>
          <a:xfrm>
            <a:off x="5767774" y="4334206"/>
            <a:ext cx="361962" cy="467416"/>
            <a:chOff x="9399960" y="-1182808"/>
            <a:chExt cx="597238" cy="771236"/>
          </a:xfrm>
        </p:grpSpPr>
        <p:cxnSp>
          <p:nvCxnSpPr>
            <p:cNvPr id="106" name="Straight Connector 105">
              <a:extLst>
                <a:ext uri="{FF2B5EF4-FFF2-40B4-BE49-F238E27FC236}">
                  <a16:creationId xmlns:a16="http://schemas.microsoft.com/office/drawing/2014/main" id="{C8328161-3402-A546-A299-ABCE17CC57FE}"/>
                </a:ext>
              </a:extLst>
            </p:cNvPr>
            <p:cNvCxnSpPr>
              <a:cxnSpLocks/>
              <a:stCxn id="10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7" name="Trapezoid 106">
              <a:extLst>
                <a:ext uri="{FF2B5EF4-FFF2-40B4-BE49-F238E27FC236}">
                  <a16:creationId xmlns:a16="http://schemas.microsoft.com/office/drawing/2014/main" id="{342C9757-E43F-9E4B-8924-F4097B15CF1A}"/>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8" name="Group 107">
            <a:extLst>
              <a:ext uri="{FF2B5EF4-FFF2-40B4-BE49-F238E27FC236}">
                <a16:creationId xmlns:a16="http://schemas.microsoft.com/office/drawing/2014/main" id="{6380444C-BC9C-5041-BBD8-8E0AB7108A97}"/>
              </a:ext>
            </a:extLst>
          </p:cNvPr>
          <p:cNvGrpSpPr/>
          <p:nvPr/>
        </p:nvGrpSpPr>
        <p:grpSpPr>
          <a:xfrm>
            <a:off x="8967226" y="2258619"/>
            <a:ext cx="361962" cy="467416"/>
            <a:chOff x="9399960" y="-1182808"/>
            <a:chExt cx="597238" cy="771236"/>
          </a:xfrm>
        </p:grpSpPr>
        <p:cxnSp>
          <p:nvCxnSpPr>
            <p:cNvPr id="109" name="Straight Connector 108">
              <a:extLst>
                <a:ext uri="{FF2B5EF4-FFF2-40B4-BE49-F238E27FC236}">
                  <a16:creationId xmlns:a16="http://schemas.microsoft.com/office/drawing/2014/main" id="{89FF60C5-6242-CF4C-97B2-4CCD33F47174}"/>
                </a:ext>
              </a:extLst>
            </p:cNvPr>
            <p:cNvCxnSpPr>
              <a:cxnSpLocks/>
              <a:stCxn id="110"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0" name="Trapezoid 109">
              <a:extLst>
                <a:ext uri="{FF2B5EF4-FFF2-40B4-BE49-F238E27FC236}">
                  <a16:creationId xmlns:a16="http://schemas.microsoft.com/office/drawing/2014/main" id="{8288EA0D-02AF-FE45-ABC0-886763F433BC}"/>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1" name="Group 110">
            <a:extLst>
              <a:ext uri="{FF2B5EF4-FFF2-40B4-BE49-F238E27FC236}">
                <a16:creationId xmlns:a16="http://schemas.microsoft.com/office/drawing/2014/main" id="{0A4C78F5-AC28-9B46-947F-E8160C7294E7}"/>
              </a:ext>
            </a:extLst>
          </p:cNvPr>
          <p:cNvGrpSpPr/>
          <p:nvPr/>
        </p:nvGrpSpPr>
        <p:grpSpPr>
          <a:xfrm>
            <a:off x="8967226" y="2977119"/>
            <a:ext cx="361962" cy="467416"/>
            <a:chOff x="9399960" y="-1182808"/>
            <a:chExt cx="597238" cy="771236"/>
          </a:xfrm>
        </p:grpSpPr>
        <p:cxnSp>
          <p:nvCxnSpPr>
            <p:cNvPr id="112" name="Straight Connector 111">
              <a:extLst>
                <a:ext uri="{FF2B5EF4-FFF2-40B4-BE49-F238E27FC236}">
                  <a16:creationId xmlns:a16="http://schemas.microsoft.com/office/drawing/2014/main" id="{0D6B910C-C212-5448-8FD6-13A8DCEBBD60}"/>
                </a:ext>
              </a:extLst>
            </p:cNvPr>
            <p:cNvCxnSpPr>
              <a:cxnSpLocks/>
              <a:stCxn id="113"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3" name="Trapezoid 112">
              <a:extLst>
                <a:ext uri="{FF2B5EF4-FFF2-40B4-BE49-F238E27FC236}">
                  <a16:creationId xmlns:a16="http://schemas.microsoft.com/office/drawing/2014/main" id="{418083EE-6B5A-1544-B678-966F0C32FF71}"/>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4" name="Group 113">
            <a:extLst>
              <a:ext uri="{FF2B5EF4-FFF2-40B4-BE49-F238E27FC236}">
                <a16:creationId xmlns:a16="http://schemas.microsoft.com/office/drawing/2014/main" id="{86A1989D-9540-1A42-985B-648602C987CF}"/>
              </a:ext>
            </a:extLst>
          </p:cNvPr>
          <p:cNvGrpSpPr/>
          <p:nvPr/>
        </p:nvGrpSpPr>
        <p:grpSpPr>
          <a:xfrm>
            <a:off x="8967226" y="3598790"/>
            <a:ext cx="361962" cy="467416"/>
            <a:chOff x="9399960" y="-1182808"/>
            <a:chExt cx="597238" cy="771236"/>
          </a:xfrm>
        </p:grpSpPr>
        <p:cxnSp>
          <p:nvCxnSpPr>
            <p:cNvPr id="115" name="Straight Connector 114">
              <a:extLst>
                <a:ext uri="{FF2B5EF4-FFF2-40B4-BE49-F238E27FC236}">
                  <a16:creationId xmlns:a16="http://schemas.microsoft.com/office/drawing/2014/main" id="{FA96D9D5-BC30-C544-8BC3-F2D3C84DEBD0}"/>
                </a:ext>
              </a:extLst>
            </p:cNvPr>
            <p:cNvCxnSpPr>
              <a:cxnSpLocks/>
              <a:stCxn id="116"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6" name="Trapezoid 115">
              <a:extLst>
                <a:ext uri="{FF2B5EF4-FFF2-40B4-BE49-F238E27FC236}">
                  <a16:creationId xmlns:a16="http://schemas.microsoft.com/office/drawing/2014/main" id="{54AB135D-B0DE-CF43-A8DB-2AB682C3F940}"/>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7" name="Group 116">
            <a:extLst>
              <a:ext uri="{FF2B5EF4-FFF2-40B4-BE49-F238E27FC236}">
                <a16:creationId xmlns:a16="http://schemas.microsoft.com/office/drawing/2014/main" id="{DE470CE1-0952-8648-A852-45C35CE88C5F}"/>
              </a:ext>
            </a:extLst>
          </p:cNvPr>
          <p:cNvGrpSpPr/>
          <p:nvPr/>
        </p:nvGrpSpPr>
        <p:grpSpPr>
          <a:xfrm>
            <a:off x="8967226" y="4330044"/>
            <a:ext cx="361962" cy="467416"/>
            <a:chOff x="9399960" y="-1182808"/>
            <a:chExt cx="597238" cy="771236"/>
          </a:xfrm>
        </p:grpSpPr>
        <p:cxnSp>
          <p:nvCxnSpPr>
            <p:cNvPr id="118" name="Straight Connector 117">
              <a:extLst>
                <a:ext uri="{FF2B5EF4-FFF2-40B4-BE49-F238E27FC236}">
                  <a16:creationId xmlns:a16="http://schemas.microsoft.com/office/drawing/2014/main" id="{C05285C7-98D9-7D46-B360-7C5E6A4EA56E}"/>
                </a:ext>
              </a:extLst>
            </p:cNvPr>
            <p:cNvCxnSpPr>
              <a:cxnSpLocks/>
              <a:stCxn id="119"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9" name="Trapezoid 118">
              <a:extLst>
                <a:ext uri="{FF2B5EF4-FFF2-40B4-BE49-F238E27FC236}">
                  <a16:creationId xmlns:a16="http://schemas.microsoft.com/office/drawing/2014/main" id="{6560971F-F665-974C-AA0C-1350A881E637}"/>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0" name="Group 119">
            <a:extLst>
              <a:ext uri="{FF2B5EF4-FFF2-40B4-BE49-F238E27FC236}">
                <a16:creationId xmlns:a16="http://schemas.microsoft.com/office/drawing/2014/main" id="{72AE29A3-B4D2-7045-81A7-6C7893CCAAE6}"/>
              </a:ext>
            </a:extLst>
          </p:cNvPr>
          <p:cNvGrpSpPr/>
          <p:nvPr/>
        </p:nvGrpSpPr>
        <p:grpSpPr>
          <a:xfrm>
            <a:off x="7560238" y="2981281"/>
            <a:ext cx="361962" cy="467416"/>
            <a:chOff x="9399960" y="-1182808"/>
            <a:chExt cx="597238" cy="771236"/>
          </a:xfrm>
        </p:grpSpPr>
        <p:cxnSp>
          <p:nvCxnSpPr>
            <p:cNvPr id="121" name="Straight Connector 120">
              <a:extLst>
                <a:ext uri="{FF2B5EF4-FFF2-40B4-BE49-F238E27FC236}">
                  <a16:creationId xmlns:a16="http://schemas.microsoft.com/office/drawing/2014/main" id="{D0E729AF-F5E6-404B-A8CD-ABD4292CCF7C}"/>
                </a:ext>
              </a:extLst>
            </p:cNvPr>
            <p:cNvCxnSpPr>
              <a:cxnSpLocks/>
              <a:stCxn id="12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rapezoid 121">
              <a:extLst>
                <a:ext uri="{FF2B5EF4-FFF2-40B4-BE49-F238E27FC236}">
                  <a16:creationId xmlns:a16="http://schemas.microsoft.com/office/drawing/2014/main" id="{AF1874D9-1C51-134D-8141-825323CA0EB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3" name="Group 122">
            <a:extLst>
              <a:ext uri="{FF2B5EF4-FFF2-40B4-BE49-F238E27FC236}">
                <a16:creationId xmlns:a16="http://schemas.microsoft.com/office/drawing/2014/main" id="{131510EA-6906-954B-BCDD-8E3648B21920}"/>
              </a:ext>
            </a:extLst>
          </p:cNvPr>
          <p:cNvGrpSpPr/>
          <p:nvPr/>
        </p:nvGrpSpPr>
        <p:grpSpPr>
          <a:xfrm>
            <a:off x="7560238" y="2243150"/>
            <a:ext cx="361962" cy="467416"/>
            <a:chOff x="9399960" y="-1182808"/>
            <a:chExt cx="597238" cy="771236"/>
          </a:xfrm>
        </p:grpSpPr>
        <p:cxnSp>
          <p:nvCxnSpPr>
            <p:cNvPr id="124" name="Straight Connector 123">
              <a:extLst>
                <a:ext uri="{FF2B5EF4-FFF2-40B4-BE49-F238E27FC236}">
                  <a16:creationId xmlns:a16="http://schemas.microsoft.com/office/drawing/2014/main" id="{96AF31FD-4604-004D-8423-06F007E24646}"/>
                </a:ext>
              </a:extLst>
            </p:cNvPr>
            <p:cNvCxnSpPr>
              <a:cxnSpLocks/>
              <a:stCxn id="12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rapezoid 124">
              <a:extLst>
                <a:ext uri="{FF2B5EF4-FFF2-40B4-BE49-F238E27FC236}">
                  <a16:creationId xmlns:a16="http://schemas.microsoft.com/office/drawing/2014/main" id="{E88EB750-C177-184A-88E4-DE41A385447E}"/>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6" name="Group 125">
            <a:extLst>
              <a:ext uri="{FF2B5EF4-FFF2-40B4-BE49-F238E27FC236}">
                <a16:creationId xmlns:a16="http://schemas.microsoft.com/office/drawing/2014/main" id="{150010C8-B6E6-8845-A956-554756ED0DC5}"/>
              </a:ext>
            </a:extLst>
          </p:cNvPr>
          <p:cNvGrpSpPr/>
          <p:nvPr/>
        </p:nvGrpSpPr>
        <p:grpSpPr>
          <a:xfrm>
            <a:off x="10799849" y="2984128"/>
            <a:ext cx="361962" cy="467416"/>
            <a:chOff x="9399960" y="-1182808"/>
            <a:chExt cx="597238" cy="771236"/>
          </a:xfrm>
        </p:grpSpPr>
        <p:cxnSp>
          <p:nvCxnSpPr>
            <p:cNvPr id="127" name="Straight Connector 126">
              <a:extLst>
                <a:ext uri="{FF2B5EF4-FFF2-40B4-BE49-F238E27FC236}">
                  <a16:creationId xmlns:a16="http://schemas.microsoft.com/office/drawing/2014/main" id="{DC00A509-0196-E344-B473-46147DFE1379}"/>
                </a:ext>
              </a:extLst>
            </p:cNvPr>
            <p:cNvCxnSpPr>
              <a:cxnSpLocks/>
              <a:stCxn id="12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rapezoid 127">
              <a:extLst>
                <a:ext uri="{FF2B5EF4-FFF2-40B4-BE49-F238E27FC236}">
                  <a16:creationId xmlns:a16="http://schemas.microsoft.com/office/drawing/2014/main" id="{22EEF2CA-8CB7-AB4C-BD99-5BEE911952A1}"/>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9" name="Group 128">
            <a:extLst>
              <a:ext uri="{FF2B5EF4-FFF2-40B4-BE49-F238E27FC236}">
                <a16:creationId xmlns:a16="http://schemas.microsoft.com/office/drawing/2014/main" id="{ED1D40EE-4F99-6C48-9E23-AEC88898CB83}"/>
              </a:ext>
            </a:extLst>
          </p:cNvPr>
          <p:cNvGrpSpPr/>
          <p:nvPr/>
        </p:nvGrpSpPr>
        <p:grpSpPr>
          <a:xfrm>
            <a:off x="10799849" y="2245997"/>
            <a:ext cx="361962" cy="467416"/>
            <a:chOff x="9399960" y="-1182808"/>
            <a:chExt cx="597238" cy="771236"/>
          </a:xfrm>
        </p:grpSpPr>
        <p:cxnSp>
          <p:nvCxnSpPr>
            <p:cNvPr id="130" name="Straight Connector 129">
              <a:extLst>
                <a:ext uri="{FF2B5EF4-FFF2-40B4-BE49-F238E27FC236}">
                  <a16:creationId xmlns:a16="http://schemas.microsoft.com/office/drawing/2014/main" id="{316704C9-EDF4-FE49-A679-71F5FD640862}"/>
                </a:ext>
              </a:extLst>
            </p:cNvPr>
            <p:cNvCxnSpPr>
              <a:cxnSpLocks/>
              <a:stCxn id="13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rapezoid 130">
              <a:extLst>
                <a:ext uri="{FF2B5EF4-FFF2-40B4-BE49-F238E27FC236}">
                  <a16:creationId xmlns:a16="http://schemas.microsoft.com/office/drawing/2014/main" id="{A2674F12-8AD0-F144-BB9F-5C02E6FCFB3D}"/>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sp>
        <p:nvSpPr>
          <p:cNvPr id="78" name="Title 1">
            <a:extLst>
              <a:ext uri="{FF2B5EF4-FFF2-40B4-BE49-F238E27FC236}">
                <a16:creationId xmlns:a16="http://schemas.microsoft.com/office/drawing/2014/main" id="{866BF3AC-1ADC-8846-BE69-C8759B0DC4CA}"/>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Using SKETCH for switch code generation</a:t>
            </a:r>
          </a:p>
        </p:txBody>
      </p:sp>
      <p:sp>
        <p:nvSpPr>
          <p:cNvPr id="80" name="Title 1">
            <a:extLst>
              <a:ext uri="{FF2B5EF4-FFF2-40B4-BE49-F238E27FC236}">
                <a16:creationId xmlns:a16="http://schemas.microsoft.com/office/drawing/2014/main" id="{1AA4D9DC-7FEC-594B-9213-43FA6F69D331}"/>
              </a:ext>
            </a:extLst>
          </p:cNvPr>
          <p:cNvSpPr txBox="1">
            <a:spLocks/>
          </p:cNvSpPr>
          <p:nvPr/>
        </p:nvSpPr>
        <p:spPr>
          <a:xfrm>
            <a:off x="255313" y="5275124"/>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400" dirty="0">
                <a:solidFill>
                  <a:schemeClr val="tx1"/>
                </a:solidFill>
                <a:latin typeface="Calibri"/>
              </a:rPr>
              <a:t>State variable </a:t>
            </a:r>
            <a:r>
              <a:rPr lang="en-US" sz="2400" dirty="0">
                <a:solidFill>
                  <a:schemeClr val="tx1"/>
                </a:solidFill>
                <a:latin typeface="Calibri"/>
                <a:sym typeface="Wingdings" pitchFamily="2" charset="2"/>
              </a:rPr>
              <a:t> Stateful ALU; Packet field  Stateless ALU</a:t>
            </a: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Abstract out a switch computation flow into a 2D grid of ALU</a:t>
            </a:r>
          </a:p>
        </p:txBody>
      </p:sp>
    </p:spTree>
    <p:extLst>
      <p:ext uri="{BB962C8B-B14F-4D97-AF65-F5344CB8AC3E}">
        <p14:creationId xmlns:p14="http://schemas.microsoft.com/office/powerpoint/2010/main" val="216802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4"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3A26461C-3C9F-3445-8A8C-1A1225A90B41}"/>
              </a:ext>
            </a:extLst>
          </p:cNvPr>
          <p:cNvSpPr/>
          <p:nvPr/>
        </p:nvSpPr>
        <p:spPr>
          <a:xfrm>
            <a:off x="7039232" y="2756287"/>
            <a:ext cx="4996249" cy="1754326"/>
          </a:xfrm>
          <a:prstGeom prst="rect">
            <a:avLst/>
          </a:prstGeom>
        </p:spPr>
        <p:txBody>
          <a:bodyPr wrap="square">
            <a:spAutoFit/>
          </a:bodyPr>
          <a:lstStyle/>
          <a:p>
            <a:r>
              <a:rPr lang="en-US"/>
              <a:t>state_0</a:t>
            </a:r>
          </a:p>
          <a:p>
            <a:r>
              <a:rPr lang="en-US"/>
              <a:t>pkt_0, pkt_1</a:t>
            </a:r>
          </a:p>
          <a:p>
            <a:endParaRPr lang="en-US"/>
          </a:p>
          <a:p>
            <a:r>
              <a:rPr lang="en-US"/>
              <a:t>if (rel_op(Opt(state_0), Mux3(pkt_0, pkt_1, C()))) {</a:t>
            </a:r>
          </a:p>
          <a:p>
            <a:r>
              <a:rPr lang="en-US"/>
              <a:t>    state_0 = Opt(state_0) + Mux3(pkt_0, pkt_1, C());</a:t>
            </a:r>
          </a:p>
          <a:p>
            <a:r>
              <a:rPr lang="en-US"/>
              <a:t>}</a:t>
            </a:r>
          </a:p>
        </p:txBody>
      </p:sp>
      <p:sp>
        <p:nvSpPr>
          <p:cNvPr id="4" name="Rectangle 3">
            <a:extLst>
              <a:ext uri="{FF2B5EF4-FFF2-40B4-BE49-F238E27FC236}">
                <a16:creationId xmlns:a16="http://schemas.microsoft.com/office/drawing/2014/main" id="{FD336703-AD8E-AC4E-A4B9-FE9A0D2C377F}"/>
              </a:ext>
            </a:extLst>
          </p:cNvPr>
          <p:cNvSpPr/>
          <p:nvPr/>
        </p:nvSpPr>
        <p:spPr>
          <a:xfrm>
            <a:off x="543699" y="1938111"/>
            <a:ext cx="6096000" cy="3970318"/>
          </a:xfrm>
          <a:prstGeom prst="rect">
            <a:avLst/>
          </a:prstGeom>
        </p:spPr>
        <p:txBody>
          <a:bodyPr>
            <a:spAutoFit/>
          </a:bodyPr>
          <a:lstStyle/>
          <a:p>
            <a:r>
              <a:rPr lang="en-US"/>
              <a:t>include "muxes.sk";</a:t>
            </a:r>
          </a:p>
          <a:p>
            <a:r>
              <a:rPr lang="en-US"/>
              <a:t>include "rel_ops.sk";</a:t>
            </a:r>
          </a:p>
          <a:p>
            <a:r>
              <a:rPr lang="en-US"/>
              <a:t>include "constants.sk";</a:t>
            </a:r>
          </a:p>
          <a:p>
            <a:endParaRPr lang="en-US"/>
          </a:p>
          <a:p>
            <a:r>
              <a:rPr lang="en-US"/>
              <a:t>StateResult atom_template(int state_1, int state_2, int pkt_1, int pkt_2, int pkt_3, int pkt_4, int pkt_5) {</a:t>
            </a:r>
          </a:p>
          <a:p>
            <a:r>
              <a:rPr lang="en-US"/>
              <a:t>  if (rel_op(Opt(state_1), Mux3(pkt_1, pkt_2, C()))) {</a:t>
            </a:r>
          </a:p>
          <a:p>
            <a:r>
              <a:rPr lang="en-US"/>
              <a:t>    state_1 = Opt(state_1) + Mux3(pkt_1, pkt_2, C());</a:t>
            </a:r>
          </a:p>
          <a:p>
            <a:r>
              <a:rPr lang="en-US"/>
              <a:t>  }</a:t>
            </a:r>
          </a:p>
          <a:p>
            <a:r>
              <a:rPr lang="en-US"/>
              <a:t>  StateResult ret = new StateResult();</a:t>
            </a:r>
          </a:p>
          <a:p>
            <a:r>
              <a:rPr lang="en-US"/>
              <a:t>  ret.result_state_1 = state_1;</a:t>
            </a:r>
          </a:p>
          <a:p>
            <a:r>
              <a:rPr lang="en-US"/>
              <a:t>  ret.result_state_2 = state_2;</a:t>
            </a:r>
          </a:p>
          <a:p>
            <a:r>
              <a:rPr lang="en-US"/>
              <a:t>  return ret;</a:t>
            </a:r>
          </a:p>
          <a:p>
            <a:r>
              <a:rPr lang="en-US"/>
              <a:t>}</a:t>
            </a:r>
          </a:p>
        </p:txBody>
      </p:sp>
    </p:spTree>
    <p:extLst>
      <p:ext uri="{BB962C8B-B14F-4D97-AF65-F5344CB8AC3E}">
        <p14:creationId xmlns:p14="http://schemas.microsoft.com/office/powerpoint/2010/main" val="353960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0972F18-5523-6740-9D14-24E62B5D536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6" name="Rectangle 5">
            <a:extLst>
              <a:ext uri="{FF2B5EF4-FFF2-40B4-BE49-F238E27FC236}">
                <a16:creationId xmlns:a16="http://schemas.microsoft.com/office/drawing/2014/main" id="{02397905-1F5F-5642-B17C-904D0764AE16}"/>
              </a:ext>
            </a:extLst>
          </p:cNvPr>
          <p:cNvSpPr/>
          <p:nvPr/>
        </p:nvSpPr>
        <p:spPr>
          <a:xfrm>
            <a:off x="296562" y="1130787"/>
            <a:ext cx="11887200" cy="5262979"/>
          </a:xfrm>
          <a:prstGeom prst="rect">
            <a:avLst/>
          </a:prstGeom>
        </p:spPr>
        <p:txBody>
          <a:bodyPr wrap="square">
            <a:spAutoFit/>
          </a:bodyPr>
          <a:lstStyle/>
          <a:p>
            <a:r>
              <a:rPr lang="en-US" sz="1400"/>
              <a:t>// Max value of opcode is 5</a:t>
            </a:r>
          </a:p>
          <a:p>
            <a:r>
              <a:rPr lang="en-US" sz="1400"/>
              <a:t>int {{ alu_name }}({{arg_list|join(',')}}, int opcode_hole_local, int immediate_operand_hole_local, int mux1_ctrl_hole_local, int mux2_ctrl_hole_local, int mux3_ctrl_hole_local) {</a:t>
            </a:r>
          </a:p>
          <a:p>
            <a:r>
              <a:rPr lang="en-US" sz="1400"/>
              <a:t>  int opcode = opcode_hole_local;</a:t>
            </a:r>
          </a:p>
          <a:p>
            <a:r>
              <a:rPr lang="en-US" sz="1400"/>
              <a:t>  int immediate_operand = immediate_operand_hole_local;</a:t>
            </a:r>
          </a:p>
          <a:p>
            <a:endParaRPr lang="en-US" sz="1400"/>
          </a:p>
          <a:p>
            <a:r>
              <a:rPr lang="en-US" sz="1400"/>
              <a:t>  int x = {{ mux1 }}({{potential_operands|join(',')}}, mux1_ctrl_hole_local);</a:t>
            </a:r>
          </a:p>
          <a:p>
            <a:r>
              <a:rPr lang="en-US" sz="1400"/>
              <a:t>  int y = {{ mux2 }}({{potential_operands|join(',')}}, mux2_ctrl_hole_local);</a:t>
            </a:r>
          </a:p>
          <a:p>
            <a:r>
              <a:rPr lang="en-US" sz="1400"/>
              <a:t>  int z = {{ mux3 }}({{potential_operands|join(',')}}, mux3_ctrl_hole_local);</a:t>
            </a:r>
          </a:p>
          <a:p>
            <a:endParaRPr lang="en-US" sz="1400"/>
          </a:p>
          <a:p>
            <a:r>
              <a:rPr lang="en-US" sz="1400"/>
              <a:t>  if (opcode == 0) {</a:t>
            </a:r>
          </a:p>
          <a:p>
            <a:r>
              <a:rPr lang="en-US" sz="1400"/>
              <a:t>    return immediate_operand;</a:t>
            </a:r>
          </a:p>
          <a:p>
            <a:r>
              <a:rPr lang="en-US" sz="1400"/>
              <a:t>  } else if (opcode == 1) {</a:t>
            </a:r>
          </a:p>
          <a:p>
            <a:r>
              <a:rPr lang="en-US" sz="1400"/>
              <a:t>    return x + y;</a:t>
            </a:r>
          </a:p>
          <a:p>
            <a:r>
              <a:rPr lang="en-US" sz="1400"/>
              <a:t>  } else if (opcode == 2) {</a:t>
            </a:r>
          </a:p>
          <a:p>
            <a:r>
              <a:rPr lang="en-US" sz="1400"/>
              <a:t>    return x + immediate_operand;</a:t>
            </a:r>
          </a:p>
          <a:p>
            <a:r>
              <a:rPr lang="en-US" sz="1400"/>
              <a:t>  } else if (opcode == 3) {</a:t>
            </a:r>
          </a:p>
          <a:p>
            <a:r>
              <a:rPr lang="en-US" sz="1400"/>
              <a:t>    return x - y;</a:t>
            </a:r>
          </a:p>
          <a:p>
            <a:r>
              <a:rPr lang="en-US" sz="1400"/>
              <a:t>  } else if (opcode == 4) {</a:t>
            </a:r>
          </a:p>
          <a:p>
            <a:r>
              <a:rPr lang="en-US" sz="1400"/>
              <a:t>    return x - immediate_operand;</a:t>
            </a:r>
          </a:p>
          <a:p>
            <a:r>
              <a:rPr lang="en-US" sz="1400"/>
              <a:t>  } else {</a:t>
            </a:r>
          </a:p>
          <a:p>
            <a:r>
              <a:rPr lang="en-US" sz="1400"/>
              <a:t>    return immediate_operand - x;</a:t>
            </a:r>
          </a:p>
          <a:p>
            <a:r>
              <a:rPr lang="en-US" sz="1400"/>
              <a:t>  }</a:t>
            </a:r>
          </a:p>
          <a:p>
            <a:r>
              <a:rPr lang="en-US" sz="1400"/>
              <a:t>}</a:t>
            </a:r>
          </a:p>
        </p:txBody>
      </p:sp>
      <p:sp>
        <p:nvSpPr>
          <p:cNvPr id="4" name="Title 1">
            <a:extLst>
              <a:ext uri="{FF2B5EF4-FFF2-40B4-BE49-F238E27FC236}">
                <a16:creationId xmlns:a16="http://schemas.microsoft.com/office/drawing/2014/main" id="{C50C4329-BFD6-9E4E-AA76-7D5F16D0AC9D}"/>
              </a:ext>
            </a:extLst>
          </p:cNvPr>
          <p:cNvSpPr txBox="1">
            <a:spLocks/>
          </p:cNvSpPr>
          <p:nvPr/>
        </p:nvSpPr>
        <p:spPr>
          <a:xfrm>
            <a:off x="3945924" y="3444060"/>
            <a:ext cx="8089557"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400" dirty="0">
                <a:solidFill>
                  <a:schemeClr val="tx1"/>
                </a:solidFill>
                <a:latin typeface="Calibri"/>
              </a:rPr>
              <a:t>Manually create the stateless ALU to support arith operator, </a:t>
            </a: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Tree>
    <p:extLst>
      <p:ext uri="{BB962C8B-B14F-4D97-AF65-F5344CB8AC3E}">
        <p14:creationId xmlns:p14="http://schemas.microsoft.com/office/powerpoint/2010/main" val="1320505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DE54-C36F-4149-AE83-42746D97AA74}"/>
              </a:ext>
            </a:extLst>
          </p:cNvPr>
          <p:cNvSpPr>
            <a:spLocks noGrp="1"/>
          </p:cNvSpPr>
          <p:nvPr>
            <p:ph type="title"/>
          </p:nvPr>
        </p:nvSpPr>
        <p:spPr/>
        <p:txBody>
          <a:bodyPr/>
          <a:lstStyle/>
          <a:p>
            <a:r>
              <a:rPr lang="en-US" dirty="0"/>
              <a:t>Hardware configurations as SKETCH holes</a:t>
            </a:r>
          </a:p>
        </p:txBody>
      </p:sp>
      <p:sp>
        <p:nvSpPr>
          <p:cNvPr id="5" name="Rounded Rectangle 4">
            <a:extLst>
              <a:ext uri="{FF2B5EF4-FFF2-40B4-BE49-F238E27FC236}">
                <a16:creationId xmlns:a16="http://schemas.microsoft.com/office/drawing/2014/main" id="{B2175D55-D661-D44B-9E34-F023F146F60B}"/>
              </a:ext>
            </a:extLst>
          </p:cNvPr>
          <p:cNvSpPr/>
          <p:nvPr/>
        </p:nvSpPr>
        <p:spPr>
          <a:xfrm>
            <a:off x="1009213" y="194189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6" name="Straight Connector 5">
            <a:extLst>
              <a:ext uri="{FF2B5EF4-FFF2-40B4-BE49-F238E27FC236}">
                <a16:creationId xmlns:a16="http://schemas.microsoft.com/office/drawing/2014/main" id="{68EB6099-C998-8C4B-B148-32AD5D6036CA}"/>
              </a:ext>
            </a:extLst>
          </p:cNvPr>
          <p:cNvCxnSpPr>
            <a:cxnSpLocks/>
            <a:stCxn id="5" idx="1"/>
            <a:endCxn id="5" idx="3"/>
          </p:cNvCxnSpPr>
          <p:nvPr/>
        </p:nvCxnSpPr>
        <p:spPr>
          <a:xfrm>
            <a:off x="1009213" y="2742270"/>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9F457B6-677C-FE43-B5AD-9F75F4A03629}"/>
              </a:ext>
            </a:extLst>
          </p:cNvPr>
          <p:cNvSpPr/>
          <p:nvPr/>
        </p:nvSpPr>
        <p:spPr>
          <a:xfrm>
            <a:off x="2832554" y="3440818"/>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8" name="Rounded Rectangle 7">
            <a:extLst>
              <a:ext uri="{FF2B5EF4-FFF2-40B4-BE49-F238E27FC236}">
                <a16:creationId xmlns:a16="http://schemas.microsoft.com/office/drawing/2014/main" id="{0A73EEC3-5244-E44F-AA1C-D4233A55BF6E}"/>
              </a:ext>
            </a:extLst>
          </p:cNvPr>
          <p:cNvSpPr/>
          <p:nvPr/>
        </p:nvSpPr>
        <p:spPr>
          <a:xfrm>
            <a:off x="3203002" y="3796243"/>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 name="TextBox 8">
            <a:extLst>
              <a:ext uri="{FF2B5EF4-FFF2-40B4-BE49-F238E27FC236}">
                <a16:creationId xmlns:a16="http://schemas.microsoft.com/office/drawing/2014/main" id="{E27E9DAE-1A9B-B64C-B9A0-F392DE4D7C5E}"/>
              </a:ext>
            </a:extLst>
          </p:cNvPr>
          <p:cNvSpPr txBox="1"/>
          <p:nvPr/>
        </p:nvSpPr>
        <p:spPr>
          <a:xfrm>
            <a:off x="1384356" y="3533147"/>
            <a:ext cx="714364" cy="316240"/>
          </a:xfrm>
          <a:prstGeom prst="rect">
            <a:avLst/>
          </a:prstGeom>
          <a:noFill/>
        </p:spPr>
        <p:txBody>
          <a:bodyPr wrap="square" rtlCol="0">
            <a:spAutoFit/>
          </a:bodyPr>
          <a:lstStyle/>
          <a:p>
            <a:r>
              <a:rPr lang="en-US" sz="1455" dirty="0"/>
              <a:t>PHV</a:t>
            </a:r>
          </a:p>
        </p:txBody>
      </p:sp>
      <p:sp>
        <p:nvSpPr>
          <p:cNvPr id="10" name="TextBox 9">
            <a:extLst>
              <a:ext uri="{FF2B5EF4-FFF2-40B4-BE49-F238E27FC236}">
                <a16:creationId xmlns:a16="http://schemas.microsoft.com/office/drawing/2014/main" id="{DDDA5F77-552F-A043-AD16-90B9306057E3}"/>
              </a:ext>
            </a:extLst>
          </p:cNvPr>
          <p:cNvSpPr txBox="1"/>
          <p:nvPr/>
        </p:nvSpPr>
        <p:spPr>
          <a:xfrm>
            <a:off x="2075794" y="1601317"/>
            <a:ext cx="832591" cy="540148"/>
          </a:xfrm>
          <a:prstGeom prst="rect">
            <a:avLst/>
          </a:prstGeom>
          <a:noFill/>
        </p:spPr>
        <p:txBody>
          <a:bodyPr wrap="square" rtlCol="0">
            <a:spAutoFit/>
          </a:bodyPr>
          <a:lstStyle/>
          <a:p>
            <a:pPr algn="ctr"/>
            <a:r>
              <a:rPr lang="en-US" sz="1455" dirty="0"/>
              <a:t>Input</a:t>
            </a:r>
          </a:p>
          <a:p>
            <a:pPr algn="ctr"/>
            <a:r>
              <a:rPr lang="en-US" sz="1455" dirty="0"/>
              <a:t>Mux</a:t>
            </a:r>
          </a:p>
        </p:txBody>
      </p:sp>
      <p:sp>
        <p:nvSpPr>
          <p:cNvPr id="11" name="Rounded Rectangle 10">
            <a:extLst>
              <a:ext uri="{FF2B5EF4-FFF2-40B4-BE49-F238E27FC236}">
                <a16:creationId xmlns:a16="http://schemas.microsoft.com/office/drawing/2014/main" id="{29DCC957-DC17-404F-B5BC-98ADC95B2A14}"/>
              </a:ext>
            </a:extLst>
          </p:cNvPr>
          <p:cNvSpPr/>
          <p:nvPr/>
        </p:nvSpPr>
        <p:spPr>
          <a:xfrm>
            <a:off x="811022" y="1512540"/>
            <a:ext cx="10515600" cy="349314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13" name="TextBox 12">
            <a:extLst>
              <a:ext uri="{FF2B5EF4-FFF2-40B4-BE49-F238E27FC236}">
                <a16:creationId xmlns:a16="http://schemas.microsoft.com/office/drawing/2014/main" id="{3CBEF5E2-B8AF-2349-AF0A-1FF83CF4A3C2}"/>
              </a:ext>
            </a:extLst>
          </p:cNvPr>
          <p:cNvSpPr txBox="1"/>
          <p:nvPr/>
        </p:nvSpPr>
        <p:spPr>
          <a:xfrm>
            <a:off x="975784" y="215673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4" name="Rounded Rectangle 13">
            <a:extLst>
              <a:ext uri="{FF2B5EF4-FFF2-40B4-BE49-F238E27FC236}">
                <a16:creationId xmlns:a16="http://schemas.microsoft.com/office/drawing/2014/main" id="{542D494F-98A5-274C-8D43-97058B5F8DB8}"/>
              </a:ext>
            </a:extLst>
          </p:cNvPr>
          <p:cNvSpPr/>
          <p:nvPr/>
        </p:nvSpPr>
        <p:spPr>
          <a:xfrm>
            <a:off x="2847932" y="2865622"/>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5" name="Rounded Rectangle 14">
            <a:extLst>
              <a:ext uri="{FF2B5EF4-FFF2-40B4-BE49-F238E27FC236}">
                <a16:creationId xmlns:a16="http://schemas.microsoft.com/office/drawing/2014/main" id="{739989D3-56FE-6940-A1FF-26BCE72E4FA4}"/>
              </a:ext>
            </a:extLst>
          </p:cNvPr>
          <p:cNvSpPr/>
          <p:nvPr/>
        </p:nvSpPr>
        <p:spPr>
          <a:xfrm>
            <a:off x="2855759" y="2168978"/>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4" name="Rounded Rectangle 23">
            <a:extLst>
              <a:ext uri="{FF2B5EF4-FFF2-40B4-BE49-F238E27FC236}">
                <a16:creationId xmlns:a16="http://schemas.microsoft.com/office/drawing/2014/main" id="{C814A909-B17F-5D42-835C-FBF9624DDBEA}"/>
              </a:ext>
            </a:extLst>
          </p:cNvPr>
          <p:cNvSpPr/>
          <p:nvPr/>
        </p:nvSpPr>
        <p:spPr>
          <a:xfrm>
            <a:off x="9546174" y="193876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25" name="TextBox 24">
            <a:extLst>
              <a:ext uri="{FF2B5EF4-FFF2-40B4-BE49-F238E27FC236}">
                <a16:creationId xmlns:a16="http://schemas.microsoft.com/office/drawing/2014/main" id="{A89B88CA-D00A-6344-B59A-6A6C4EDD51A1}"/>
              </a:ext>
            </a:extLst>
          </p:cNvPr>
          <p:cNvSpPr txBox="1"/>
          <p:nvPr/>
        </p:nvSpPr>
        <p:spPr>
          <a:xfrm>
            <a:off x="9916679" y="3552197"/>
            <a:ext cx="714364" cy="316240"/>
          </a:xfrm>
          <a:prstGeom prst="rect">
            <a:avLst/>
          </a:prstGeom>
          <a:noFill/>
        </p:spPr>
        <p:txBody>
          <a:bodyPr wrap="square" rtlCol="0">
            <a:spAutoFit/>
          </a:bodyPr>
          <a:lstStyle/>
          <a:p>
            <a:r>
              <a:rPr lang="en-US" sz="1455" dirty="0"/>
              <a:t>PHV</a:t>
            </a:r>
          </a:p>
        </p:txBody>
      </p:sp>
      <p:sp>
        <p:nvSpPr>
          <p:cNvPr id="26" name="TextBox 25">
            <a:extLst>
              <a:ext uri="{FF2B5EF4-FFF2-40B4-BE49-F238E27FC236}">
                <a16:creationId xmlns:a16="http://schemas.microsoft.com/office/drawing/2014/main" id="{28A2055B-17FD-8A4D-A788-7DF5947D835B}"/>
              </a:ext>
            </a:extLst>
          </p:cNvPr>
          <p:cNvSpPr txBox="1"/>
          <p:nvPr/>
        </p:nvSpPr>
        <p:spPr>
          <a:xfrm>
            <a:off x="9484298" y="218178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7" name="Straight Connector 26">
            <a:extLst>
              <a:ext uri="{FF2B5EF4-FFF2-40B4-BE49-F238E27FC236}">
                <a16:creationId xmlns:a16="http://schemas.microsoft.com/office/drawing/2014/main" id="{5B8C35F0-1FD3-7B40-AECB-98390EB58D51}"/>
              </a:ext>
            </a:extLst>
          </p:cNvPr>
          <p:cNvCxnSpPr>
            <a:cxnSpLocks/>
          </p:cNvCxnSpPr>
          <p:nvPr/>
        </p:nvCxnSpPr>
        <p:spPr>
          <a:xfrm>
            <a:off x="9555567" y="2821205"/>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1E89A808-5B0B-2E4E-BE00-D0A7709C3A88}"/>
              </a:ext>
            </a:extLst>
          </p:cNvPr>
          <p:cNvSpPr/>
          <p:nvPr/>
        </p:nvSpPr>
        <p:spPr>
          <a:xfrm>
            <a:off x="2830988" y="415442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9" name="Rounded Rectangle 28">
            <a:extLst>
              <a:ext uri="{FF2B5EF4-FFF2-40B4-BE49-F238E27FC236}">
                <a16:creationId xmlns:a16="http://schemas.microsoft.com/office/drawing/2014/main" id="{3C1C1633-A40F-AD46-9F85-2791A6C6E028}"/>
              </a:ext>
            </a:extLst>
          </p:cNvPr>
          <p:cNvSpPr/>
          <p:nvPr/>
        </p:nvSpPr>
        <p:spPr>
          <a:xfrm>
            <a:off x="3222052" y="4489211"/>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nvGrpSpPr>
          <p:cNvPr id="78" name="Group 77">
            <a:extLst>
              <a:ext uri="{FF2B5EF4-FFF2-40B4-BE49-F238E27FC236}">
                <a16:creationId xmlns:a16="http://schemas.microsoft.com/office/drawing/2014/main" id="{B44D51EF-4CBF-CF41-92D5-6DCCBE67FFF6}"/>
              </a:ext>
            </a:extLst>
          </p:cNvPr>
          <p:cNvGrpSpPr/>
          <p:nvPr/>
        </p:nvGrpSpPr>
        <p:grpSpPr>
          <a:xfrm>
            <a:off x="7137831" y="2157757"/>
            <a:ext cx="1682256" cy="2665641"/>
            <a:chOff x="7404531" y="2595907"/>
            <a:chExt cx="1682256" cy="2665641"/>
          </a:xfrm>
        </p:grpSpPr>
        <p:sp>
          <p:nvSpPr>
            <p:cNvPr id="17" name="Rounded Rectangle 16">
              <a:extLst>
                <a:ext uri="{FF2B5EF4-FFF2-40B4-BE49-F238E27FC236}">
                  <a16:creationId xmlns:a16="http://schemas.microsoft.com/office/drawing/2014/main" id="{27B56D84-69F2-8143-9F33-F8B8EA8B4D5A}"/>
                </a:ext>
              </a:extLst>
            </p:cNvPr>
            <p:cNvSpPr/>
            <p:nvPr/>
          </p:nvSpPr>
          <p:spPr>
            <a:xfrm>
              <a:off x="7406095" y="3810596"/>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8" name="Rounded Rectangle 17">
              <a:extLst>
                <a:ext uri="{FF2B5EF4-FFF2-40B4-BE49-F238E27FC236}">
                  <a16:creationId xmlns:a16="http://schemas.microsoft.com/office/drawing/2014/main" id="{C14636FB-5A4D-BC4D-8F32-740BB8A8E449}"/>
                </a:ext>
              </a:extLst>
            </p:cNvPr>
            <p:cNvSpPr/>
            <p:nvPr/>
          </p:nvSpPr>
          <p:spPr>
            <a:xfrm>
              <a:off x="7776544" y="4108872"/>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1" name="Rounded Rectangle 20">
              <a:extLst>
                <a:ext uri="{FF2B5EF4-FFF2-40B4-BE49-F238E27FC236}">
                  <a16:creationId xmlns:a16="http://schemas.microsoft.com/office/drawing/2014/main" id="{06B391CA-0E63-4943-BD0A-721426959800}"/>
                </a:ext>
              </a:extLst>
            </p:cNvPr>
            <p:cNvSpPr/>
            <p:nvPr/>
          </p:nvSpPr>
          <p:spPr>
            <a:xfrm>
              <a:off x="7421473" y="3292551"/>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2" name="Rounded Rectangle 21">
              <a:extLst>
                <a:ext uri="{FF2B5EF4-FFF2-40B4-BE49-F238E27FC236}">
                  <a16:creationId xmlns:a16="http://schemas.microsoft.com/office/drawing/2014/main" id="{B072EE16-73DF-9648-B71E-91B25C358F8D}"/>
                </a:ext>
              </a:extLst>
            </p:cNvPr>
            <p:cNvSpPr/>
            <p:nvPr/>
          </p:nvSpPr>
          <p:spPr>
            <a:xfrm>
              <a:off x="7429300" y="2595907"/>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30" name="Rounded Rectangle 29">
              <a:extLst>
                <a:ext uri="{FF2B5EF4-FFF2-40B4-BE49-F238E27FC236}">
                  <a16:creationId xmlns:a16="http://schemas.microsoft.com/office/drawing/2014/main" id="{F8ABD3E7-553E-F04E-9B98-F8F0EC44872E}"/>
                </a:ext>
              </a:extLst>
            </p:cNvPr>
            <p:cNvSpPr/>
            <p:nvPr/>
          </p:nvSpPr>
          <p:spPr>
            <a:xfrm>
              <a:off x="7404531" y="450541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31" name="Rounded Rectangle 30">
              <a:extLst>
                <a:ext uri="{FF2B5EF4-FFF2-40B4-BE49-F238E27FC236}">
                  <a16:creationId xmlns:a16="http://schemas.microsoft.com/office/drawing/2014/main" id="{03835BA1-462A-3248-885A-0EEC296403DD}"/>
                </a:ext>
              </a:extLst>
            </p:cNvPr>
            <p:cNvSpPr/>
            <p:nvPr/>
          </p:nvSpPr>
          <p:spPr>
            <a:xfrm>
              <a:off x="7776544" y="4878040"/>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sp>
        <p:nvSpPr>
          <p:cNvPr id="33" name="TextBox 32">
            <a:extLst>
              <a:ext uri="{FF2B5EF4-FFF2-40B4-BE49-F238E27FC236}">
                <a16:creationId xmlns:a16="http://schemas.microsoft.com/office/drawing/2014/main" id="{853E6C3E-EA78-0D41-AD08-A1B1E519EB02}"/>
              </a:ext>
            </a:extLst>
          </p:cNvPr>
          <p:cNvSpPr txBox="1"/>
          <p:nvPr/>
        </p:nvSpPr>
        <p:spPr>
          <a:xfrm>
            <a:off x="949126" y="283690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6" name="Group 75">
            <a:extLst>
              <a:ext uri="{FF2B5EF4-FFF2-40B4-BE49-F238E27FC236}">
                <a16:creationId xmlns:a16="http://schemas.microsoft.com/office/drawing/2014/main" id="{3FB4CEE9-C2FA-F349-9714-43D5B4208B2B}"/>
              </a:ext>
            </a:extLst>
          </p:cNvPr>
          <p:cNvGrpSpPr/>
          <p:nvPr/>
        </p:nvGrpSpPr>
        <p:grpSpPr>
          <a:xfrm>
            <a:off x="5149275" y="1987822"/>
            <a:ext cx="1337474" cy="1918715"/>
            <a:chOff x="5415975" y="2425972"/>
            <a:chExt cx="1337474" cy="1918715"/>
          </a:xfrm>
        </p:grpSpPr>
        <p:sp>
          <p:nvSpPr>
            <p:cNvPr id="16" name="Rounded Rectangle 15">
              <a:extLst>
                <a:ext uri="{FF2B5EF4-FFF2-40B4-BE49-F238E27FC236}">
                  <a16:creationId xmlns:a16="http://schemas.microsoft.com/office/drawing/2014/main" id="{D3386829-EA43-8444-92A0-8A967677B69A}"/>
                </a:ext>
              </a:extLst>
            </p:cNvPr>
            <p:cNvSpPr/>
            <p:nvPr/>
          </p:nvSpPr>
          <p:spPr>
            <a:xfrm>
              <a:off x="5468455" y="2425972"/>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9" name="TextBox 18">
              <a:extLst>
                <a:ext uri="{FF2B5EF4-FFF2-40B4-BE49-F238E27FC236}">
                  <a16:creationId xmlns:a16="http://schemas.microsoft.com/office/drawing/2014/main" id="{82D49D0C-56D0-354A-AF1F-1A5CE65F0F23}"/>
                </a:ext>
              </a:extLst>
            </p:cNvPr>
            <p:cNvSpPr txBox="1"/>
            <p:nvPr/>
          </p:nvSpPr>
          <p:spPr>
            <a:xfrm>
              <a:off x="5855019" y="4028447"/>
              <a:ext cx="714364" cy="316240"/>
            </a:xfrm>
            <a:prstGeom prst="rect">
              <a:avLst/>
            </a:prstGeom>
            <a:noFill/>
          </p:spPr>
          <p:txBody>
            <a:bodyPr wrap="square" rtlCol="0">
              <a:spAutoFit/>
            </a:bodyPr>
            <a:lstStyle/>
            <a:p>
              <a:r>
                <a:rPr lang="en-US" sz="1455" dirty="0"/>
                <a:t>PHV</a:t>
              </a:r>
            </a:p>
          </p:txBody>
        </p:sp>
        <p:sp>
          <p:nvSpPr>
            <p:cNvPr id="20" name="TextBox 19">
              <a:extLst>
                <a:ext uri="{FF2B5EF4-FFF2-40B4-BE49-F238E27FC236}">
                  <a16:creationId xmlns:a16="http://schemas.microsoft.com/office/drawing/2014/main" id="{6572DB1F-DF74-DA44-85B1-61728007236F}"/>
                </a:ext>
              </a:extLst>
            </p:cNvPr>
            <p:cNvSpPr txBox="1"/>
            <p:nvPr/>
          </p:nvSpPr>
          <p:spPr>
            <a:xfrm>
              <a:off x="5415975" y="264081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3" name="Straight Connector 22">
              <a:extLst>
                <a:ext uri="{FF2B5EF4-FFF2-40B4-BE49-F238E27FC236}">
                  <a16:creationId xmlns:a16="http://schemas.microsoft.com/office/drawing/2014/main" id="{4BAD4C5B-10DC-3C46-8B63-4C7865519031}"/>
                </a:ext>
              </a:extLst>
            </p:cNvPr>
            <p:cNvCxnSpPr>
              <a:cxnSpLocks/>
            </p:cNvCxnSpPr>
            <p:nvPr/>
          </p:nvCxnSpPr>
          <p:spPr>
            <a:xfrm>
              <a:off x="5487506" y="3280233"/>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D639CEE-0C80-0D4A-8C6B-B2F93090E10C}"/>
                </a:ext>
              </a:extLst>
            </p:cNvPr>
            <p:cNvSpPr txBox="1"/>
            <p:nvPr/>
          </p:nvSpPr>
          <p:spPr>
            <a:xfrm>
              <a:off x="5427725" y="3349726"/>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sp>
        <p:nvSpPr>
          <p:cNvPr id="35" name="TextBox 34">
            <a:extLst>
              <a:ext uri="{FF2B5EF4-FFF2-40B4-BE49-F238E27FC236}">
                <a16:creationId xmlns:a16="http://schemas.microsoft.com/office/drawing/2014/main" id="{DF3D9948-E34C-504E-9EF2-15E34B0B4D32}"/>
              </a:ext>
            </a:extLst>
          </p:cNvPr>
          <p:cNvSpPr txBox="1"/>
          <p:nvPr/>
        </p:nvSpPr>
        <p:spPr>
          <a:xfrm>
            <a:off x="9478531" y="289017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4" name="Group 73">
            <a:extLst>
              <a:ext uri="{FF2B5EF4-FFF2-40B4-BE49-F238E27FC236}">
                <a16:creationId xmlns:a16="http://schemas.microsoft.com/office/drawing/2014/main" id="{D52940B7-CA4A-6F41-A06A-CEE1A9494E72}"/>
              </a:ext>
            </a:extLst>
          </p:cNvPr>
          <p:cNvGrpSpPr/>
          <p:nvPr/>
        </p:nvGrpSpPr>
        <p:grpSpPr>
          <a:xfrm>
            <a:off x="2320703" y="2133626"/>
            <a:ext cx="513383" cy="2637486"/>
            <a:chOff x="5102003" y="2647976"/>
            <a:chExt cx="513383" cy="2637486"/>
          </a:xfrm>
        </p:grpSpPr>
        <p:grpSp>
          <p:nvGrpSpPr>
            <p:cNvPr id="36" name="Group 35">
              <a:extLst>
                <a:ext uri="{FF2B5EF4-FFF2-40B4-BE49-F238E27FC236}">
                  <a16:creationId xmlns:a16="http://schemas.microsoft.com/office/drawing/2014/main" id="{5B59D34C-110B-1443-B092-381AFE4EC9A8}"/>
                </a:ext>
              </a:extLst>
            </p:cNvPr>
            <p:cNvGrpSpPr/>
            <p:nvPr/>
          </p:nvGrpSpPr>
          <p:grpSpPr>
            <a:xfrm>
              <a:off x="5102003" y="2647976"/>
              <a:ext cx="513383" cy="566062"/>
              <a:chOff x="9399960" y="-1182808"/>
              <a:chExt cx="597238" cy="771236"/>
            </a:xfrm>
          </p:grpSpPr>
          <p:cxnSp>
            <p:nvCxnSpPr>
              <p:cNvPr id="37" name="Straight Connector 36">
                <a:extLst>
                  <a:ext uri="{FF2B5EF4-FFF2-40B4-BE49-F238E27FC236}">
                    <a16:creationId xmlns:a16="http://schemas.microsoft.com/office/drawing/2014/main" id="{D1D03BE0-E44B-3D4F-A7EB-41A4CC2DF78D}"/>
                  </a:ext>
                </a:extLst>
              </p:cNvPr>
              <p:cNvCxnSpPr>
                <a:cxnSpLocks/>
                <a:stCxn id="38"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rapezoid 37">
                <a:extLst>
                  <a:ext uri="{FF2B5EF4-FFF2-40B4-BE49-F238E27FC236}">
                    <a16:creationId xmlns:a16="http://schemas.microsoft.com/office/drawing/2014/main" id="{0A29E00E-A45E-B94B-9AB4-0302C9C3EE74}"/>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39" name="Group 38">
              <a:extLst>
                <a:ext uri="{FF2B5EF4-FFF2-40B4-BE49-F238E27FC236}">
                  <a16:creationId xmlns:a16="http://schemas.microsoft.com/office/drawing/2014/main" id="{0E70E737-7237-2347-B43F-B72ED7833F1B}"/>
                </a:ext>
              </a:extLst>
            </p:cNvPr>
            <p:cNvGrpSpPr/>
            <p:nvPr/>
          </p:nvGrpSpPr>
          <p:grpSpPr>
            <a:xfrm>
              <a:off x="5102003" y="3366475"/>
              <a:ext cx="513383" cy="566062"/>
              <a:chOff x="9399960" y="-1182808"/>
              <a:chExt cx="597238" cy="771236"/>
            </a:xfrm>
          </p:grpSpPr>
          <p:cxnSp>
            <p:nvCxnSpPr>
              <p:cNvPr id="40" name="Straight Connector 39">
                <a:extLst>
                  <a:ext uri="{FF2B5EF4-FFF2-40B4-BE49-F238E27FC236}">
                    <a16:creationId xmlns:a16="http://schemas.microsoft.com/office/drawing/2014/main" id="{3A0DA5DE-DF2B-D540-8D0B-EA26E084967B}"/>
                  </a:ext>
                </a:extLst>
              </p:cNvPr>
              <p:cNvCxnSpPr>
                <a:cxnSpLocks/>
                <a:stCxn id="4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1" name="Trapezoid 40">
                <a:extLst>
                  <a:ext uri="{FF2B5EF4-FFF2-40B4-BE49-F238E27FC236}">
                    <a16:creationId xmlns:a16="http://schemas.microsoft.com/office/drawing/2014/main" id="{7AE8D428-0E0A-184C-BD44-5167F7268759}"/>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2" name="Group 41">
              <a:extLst>
                <a:ext uri="{FF2B5EF4-FFF2-40B4-BE49-F238E27FC236}">
                  <a16:creationId xmlns:a16="http://schemas.microsoft.com/office/drawing/2014/main" id="{974161A3-161C-3A42-8408-7147BE28FF3C}"/>
                </a:ext>
              </a:extLst>
            </p:cNvPr>
            <p:cNvGrpSpPr/>
            <p:nvPr/>
          </p:nvGrpSpPr>
          <p:grpSpPr>
            <a:xfrm>
              <a:off x="5102003" y="3988146"/>
              <a:ext cx="513383" cy="566062"/>
              <a:chOff x="9399960" y="-1182808"/>
              <a:chExt cx="597238" cy="771236"/>
            </a:xfrm>
          </p:grpSpPr>
          <p:cxnSp>
            <p:nvCxnSpPr>
              <p:cNvPr id="43" name="Straight Connector 42">
                <a:extLst>
                  <a:ext uri="{FF2B5EF4-FFF2-40B4-BE49-F238E27FC236}">
                    <a16:creationId xmlns:a16="http://schemas.microsoft.com/office/drawing/2014/main" id="{8292310E-9416-6B45-BB86-798BC0764C38}"/>
                  </a:ext>
                </a:extLst>
              </p:cNvPr>
              <p:cNvCxnSpPr>
                <a:cxnSpLocks/>
                <a:stCxn id="4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4" name="Trapezoid 43">
                <a:extLst>
                  <a:ext uri="{FF2B5EF4-FFF2-40B4-BE49-F238E27FC236}">
                    <a16:creationId xmlns:a16="http://schemas.microsoft.com/office/drawing/2014/main" id="{B8949F1F-1F0E-CC4F-A601-D3890BFDD9D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5" name="Group 44">
              <a:extLst>
                <a:ext uri="{FF2B5EF4-FFF2-40B4-BE49-F238E27FC236}">
                  <a16:creationId xmlns:a16="http://schemas.microsoft.com/office/drawing/2014/main" id="{FC481EB5-FC7F-B04C-BCA3-ED7DC8ED216D}"/>
                </a:ext>
              </a:extLst>
            </p:cNvPr>
            <p:cNvGrpSpPr/>
            <p:nvPr/>
          </p:nvGrpSpPr>
          <p:grpSpPr>
            <a:xfrm>
              <a:off x="5102003" y="4719400"/>
              <a:ext cx="513383" cy="566062"/>
              <a:chOff x="9399960" y="-1182808"/>
              <a:chExt cx="597238" cy="771236"/>
            </a:xfrm>
          </p:grpSpPr>
          <p:cxnSp>
            <p:nvCxnSpPr>
              <p:cNvPr id="46" name="Straight Connector 45">
                <a:extLst>
                  <a:ext uri="{FF2B5EF4-FFF2-40B4-BE49-F238E27FC236}">
                    <a16:creationId xmlns:a16="http://schemas.microsoft.com/office/drawing/2014/main" id="{70123EE6-8D34-D54D-A428-23A66FBE4D85}"/>
                  </a:ext>
                </a:extLst>
              </p:cNvPr>
              <p:cNvCxnSpPr>
                <a:cxnSpLocks/>
                <a:stCxn id="4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7" name="Trapezoid 46">
                <a:extLst>
                  <a:ext uri="{FF2B5EF4-FFF2-40B4-BE49-F238E27FC236}">
                    <a16:creationId xmlns:a16="http://schemas.microsoft.com/office/drawing/2014/main" id="{62A0E5F5-BDB0-2F49-9E4B-EA4DDEF5214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7" name="Group 76">
            <a:extLst>
              <a:ext uri="{FF2B5EF4-FFF2-40B4-BE49-F238E27FC236}">
                <a16:creationId xmlns:a16="http://schemas.microsoft.com/office/drawing/2014/main" id="{F29E68C5-CB2D-9A45-8246-F72368159655}"/>
              </a:ext>
            </a:extLst>
          </p:cNvPr>
          <p:cNvGrpSpPr/>
          <p:nvPr/>
        </p:nvGrpSpPr>
        <p:grpSpPr>
          <a:xfrm>
            <a:off x="6510755" y="2167563"/>
            <a:ext cx="513383" cy="2637487"/>
            <a:chOff x="8301455" y="2643813"/>
            <a:chExt cx="513383" cy="2637487"/>
          </a:xfrm>
        </p:grpSpPr>
        <p:grpSp>
          <p:nvGrpSpPr>
            <p:cNvPr id="48" name="Group 47">
              <a:extLst>
                <a:ext uri="{FF2B5EF4-FFF2-40B4-BE49-F238E27FC236}">
                  <a16:creationId xmlns:a16="http://schemas.microsoft.com/office/drawing/2014/main" id="{D6B247E2-5AD6-9542-8687-A4C26E808478}"/>
                </a:ext>
              </a:extLst>
            </p:cNvPr>
            <p:cNvGrpSpPr/>
            <p:nvPr/>
          </p:nvGrpSpPr>
          <p:grpSpPr>
            <a:xfrm>
              <a:off x="8301455" y="2643813"/>
              <a:ext cx="513383" cy="566062"/>
              <a:chOff x="9399960" y="-1182808"/>
              <a:chExt cx="597238" cy="771236"/>
            </a:xfrm>
          </p:grpSpPr>
          <p:cxnSp>
            <p:nvCxnSpPr>
              <p:cNvPr id="49" name="Straight Connector 48">
                <a:extLst>
                  <a:ext uri="{FF2B5EF4-FFF2-40B4-BE49-F238E27FC236}">
                    <a16:creationId xmlns:a16="http://schemas.microsoft.com/office/drawing/2014/main" id="{5CF26B3E-4E08-2142-B10C-E5422823A8EA}"/>
                  </a:ext>
                </a:extLst>
              </p:cNvPr>
              <p:cNvCxnSpPr>
                <a:cxnSpLocks/>
                <a:stCxn id="50"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0" name="Trapezoid 49">
                <a:extLst>
                  <a:ext uri="{FF2B5EF4-FFF2-40B4-BE49-F238E27FC236}">
                    <a16:creationId xmlns:a16="http://schemas.microsoft.com/office/drawing/2014/main" id="{6DB71028-68BE-F745-8B79-8573053744CB}"/>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1" name="Group 50">
              <a:extLst>
                <a:ext uri="{FF2B5EF4-FFF2-40B4-BE49-F238E27FC236}">
                  <a16:creationId xmlns:a16="http://schemas.microsoft.com/office/drawing/2014/main" id="{4B1AEEEE-9D19-3041-8C12-AF3B17E26924}"/>
                </a:ext>
              </a:extLst>
            </p:cNvPr>
            <p:cNvGrpSpPr/>
            <p:nvPr/>
          </p:nvGrpSpPr>
          <p:grpSpPr>
            <a:xfrm>
              <a:off x="8301455" y="3362313"/>
              <a:ext cx="513383" cy="566062"/>
              <a:chOff x="9399960" y="-1182808"/>
              <a:chExt cx="597238" cy="771236"/>
            </a:xfrm>
          </p:grpSpPr>
          <p:cxnSp>
            <p:nvCxnSpPr>
              <p:cNvPr id="52" name="Straight Connector 51">
                <a:extLst>
                  <a:ext uri="{FF2B5EF4-FFF2-40B4-BE49-F238E27FC236}">
                    <a16:creationId xmlns:a16="http://schemas.microsoft.com/office/drawing/2014/main" id="{71A7158C-13CF-C740-B875-E1EA49745380}"/>
                  </a:ext>
                </a:extLst>
              </p:cNvPr>
              <p:cNvCxnSpPr>
                <a:cxnSpLocks/>
                <a:stCxn id="53"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3" name="Trapezoid 52">
                <a:extLst>
                  <a:ext uri="{FF2B5EF4-FFF2-40B4-BE49-F238E27FC236}">
                    <a16:creationId xmlns:a16="http://schemas.microsoft.com/office/drawing/2014/main" id="{ACA74ADD-98CC-5347-96F0-6A0BE46B632C}"/>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4" name="Group 53">
              <a:extLst>
                <a:ext uri="{FF2B5EF4-FFF2-40B4-BE49-F238E27FC236}">
                  <a16:creationId xmlns:a16="http://schemas.microsoft.com/office/drawing/2014/main" id="{4CDCA679-8658-684F-A258-B79D6412E4EE}"/>
                </a:ext>
              </a:extLst>
            </p:cNvPr>
            <p:cNvGrpSpPr/>
            <p:nvPr/>
          </p:nvGrpSpPr>
          <p:grpSpPr>
            <a:xfrm>
              <a:off x="8301455" y="3983984"/>
              <a:ext cx="513383" cy="566062"/>
              <a:chOff x="9399960" y="-1182808"/>
              <a:chExt cx="597238" cy="771236"/>
            </a:xfrm>
          </p:grpSpPr>
          <p:cxnSp>
            <p:nvCxnSpPr>
              <p:cNvPr id="55" name="Straight Connector 54">
                <a:extLst>
                  <a:ext uri="{FF2B5EF4-FFF2-40B4-BE49-F238E27FC236}">
                    <a16:creationId xmlns:a16="http://schemas.microsoft.com/office/drawing/2014/main" id="{02F4F160-2A0E-F743-8985-672DAC4DFDDB}"/>
                  </a:ext>
                </a:extLst>
              </p:cNvPr>
              <p:cNvCxnSpPr>
                <a:cxnSpLocks/>
                <a:stCxn id="56"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6" name="Trapezoid 55">
                <a:extLst>
                  <a:ext uri="{FF2B5EF4-FFF2-40B4-BE49-F238E27FC236}">
                    <a16:creationId xmlns:a16="http://schemas.microsoft.com/office/drawing/2014/main" id="{3245DFEA-88BD-064E-B2A7-B800B44A1E4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7" name="Group 56">
              <a:extLst>
                <a:ext uri="{FF2B5EF4-FFF2-40B4-BE49-F238E27FC236}">
                  <a16:creationId xmlns:a16="http://schemas.microsoft.com/office/drawing/2014/main" id="{87AB575A-1F5E-974A-8B01-28F7E4585356}"/>
                </a:ext>
              </a:extLst>
            </p:cNvPr>
            <p:cNvGrpSpPr/>
            <p:nvPr/>
          </p:nvGrpSpPr>
          <p:grpSpPr>
            <a:xfrm>
              <a:off x="8301455" y="4715238"/>
              <a:ext cx="513383" cy="566062"/>
              <a:chOff x="9399960" y="-1182808"/>
              <a:chExt cx="597238" cy="771236"/>
            </a:xfrm>
          </p:grpSpPr>
          <p:cxnSp>
            <p:nvCxnSpPr>
              <p:cNvPr id="58" name="Straight Connector 57">
                <a:extLst>
                  <a:ext uri="{FF2B5EF4-FFF2-40B4-BE49-F238E27FC236}">
                    <a16:creationId xmlns:a16="http://schemas.microsoft.com/office/drawing/2014/main" id="{840CB364-52AB-0945-A6FD-B013E7A55B00}"/>
                  </a:ext>
                </a:extLst>
              </p:cNvPr>
              <p:cNvCxnSpPr>
                <a:cxnSpLocks/>
                <a:stCxn id="59"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Trapezoid 58">
                <a:extLst>
                  <a:ext uri="{FF2B5EF4-FFF2-40B4-BE49-F238E27FC236}">
                    <a16:creationId xmlns:a16="http://schemas.microsoft.com/office/drawing/2014/main" id="{B064D7CE-8F55-834D-93C0-8B0BE4047578}"/>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5" name="Group 74">
            <a:extLst>
              <a:ext uri="{FF2B5EF4-FFF2-40B4-BE49-F238E27FC236}">
                <a16:creationId xmlns:a16="http://schemas.microsoft.com/office/drawing/2014/main" id="{820A7CA4-6731-7148-B3BF-3F98F4BFA256}"/>
              </a:ext>
            </a:extLst>
          </p:cNvPr>
          <p:cNvGrpSpPr/>
          <p:nvPr/>
        </p:nvGrpSpPr>
        <p:grpSpPr>
          <a:xfrm>
            <a:off x="4301850" y="2190194"/>
            <a:ext cx="1030393" cy="1899361"/>
            <a:chOff x="6511650" y="2628344"/>
            <a:chExt cx="1030393" cy="1899361"/>
          </a:xfrm>
        </p:grpSpPr>
        <p:sp>
          <p:nvSpPr>
            <p:cNvPr id="32" name="TextBox 31">
              <a:extLst>
                <a:ext uri="{FF2B5EF4-FFF2-40B4-BE49-F238E27FC236}">
                  <a16:creationId xmlns:a16="http://schemas.microsoft.com/office/drawing/2014/main" id="{039F6F4D-25F8-EB40-89D2-16AA815CBF35}"/>
                </a:ext>
              </a:extLst>
            </p:cNvPr>
            <p:cNvSpPr txBox="1"/>
            <p:nvPr/>
          </p:nvSpPr>
          <p:spPr>
            <a:xfrm>
              <a:off x="6511650" y="3987557"/>
              <a:ext cx="1030393" cy="540148"/>
            </a:xfrm>
            <a:prstGeom prst="rect">
              <a:avLst/>
            </a:prstGeom>
            <a:noFill/>
          </p:spPr>
          <p:txBody>
            <a:bodyPr wrap="square" rtlCol="0">
              <a:spAutoFit/>
            </a:bodyPr>
            <a:lstStyle/>
            <a:p>
              <a:pPr algn="ctr"/>
              <a:r>
                <a:rPr lang="en-US" sz="1455" dirty="0"/>
                <a:t>Output</a:t>
              </a:r>
            </a:p>
            <a:p>
              <a:pPr algn="ctr"/>
              <a:r>
                <a:rPr lang="en-US" sz="1455" dirty="0"/>
                <a:t>Mux</a:t>
              </a:r>
            </a:p>
          </p:txBody>
        </p:sp>
        <p:grpSp>
          <p:nvGrpSpPr>
            <p:cNvPr id="60" name="Group 59">
              <a:extLst>
                <a:ext uri="{FF2B5EF4-FFF2-40B4-BE49-F238E27FC236}">
                  <a16:creationId xmlns:a16="http://schemas.microsoft.com/office/drawing/2014/main" id="{169A6927-FF82-F341-906F-3ABDBDF0F72F}"/>
                </a:ext>
              </a:extLst>
            </p:cNvPr>
            <p:cNvGrpSpPr/>
            <p:nvPr/>
          </p:nvGrpSpPr>
          <p:grpSpPr>
            <a:xfrm>
              <a:off x="6894467" y="3366475"/>
              <a:ext cx="513383" cy="566062"/>
              <a:chOff x="9399960" y="-1182808"/>
              <a:chExt cx="597238" cy="771236"/>
            </a:xfrm>
          </p:grpSpPr>
          <p:cxnSp>
            <p:nvCxnSpPr>
              <p:cNvPr id="61" name="Straight Connector 60">
                <a:extLst>
                  <a:ext uri="{FF2B5EF4-FFF2-40B4-BE49-F238E27FC236}">
                    <a16:creationId xmlns:a16="http://schemas.microsoft.com/office/drawing/2014/main" id="{8D655851-B397-1F4B-8B91-EE2355BAA4CD}"/>
                  </a:ext>
                </a:extLst>
              </p:cNvPr>
              <p:cNvCxnSpPr>
                <a:cxnSpLocks/>
                <a:stCxn id="6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rapezoid 61">
                <a:extLst>
                  <a:ext uri="{FF2B5EF4-FFF2-40B4-BE49-F238E27FC236}">
                    <a16:creationId xmlns:a16="http://schemas.microsoft.com/office/drawing/2014/main" id="{6827BCDD-5247-6645-84C9-1CE177A7688A}"/>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3" name="Group 62">
              <a:extLst>
                <a:ext uri="{FF2B5EF4-FFF2-40B4-BE49-F238E27FC236}">
                  <a16:creationId xmlns:a16="http://schemas.microsoft.com/office/drawing/2014/main" id="{AFF3A6BC-8A68-0447-8A2F-65E6BEA85EED}"/>
                </a:ext>
              </a:extLst>
            </p:cNvPr>
            <p:cNvGrpSpPr/>
            <p:nvPr/>
          </p:nvGrpSpPr>
          <p:grpSpPr>
            <a:xfrm>
              <a:off x="6894467" y="2628344"/>
              <a:ext cx="513383" cy="566062"/>
              <a:chOff x="9399960" y="-1182808"/>
              <a:chExt cx="597238" cy="771236"/>
            </a:xfrm>
          </p:grpSpPr>
          <p:cxnSp>
            <p:nvCxnSpPr>
              <p:cNvPr id="64" name="Straight Connector 63">
                <a:extLst>
                  <a:ext uri="{FF2B5EF4-FFF2-40B4-BE49-F238E27FC236}">
                    <a16:creationId xmlns:a16="http://schemas.microsoft.com/office/drawing/2014/main" id="{B6F26524-4296-264F-8981-11C0A1C85CBC}"/>
                  </a:ext>
                </a:extLst>
              </p:cNvPr>
              <p:cNvCxnSpPr>
                <a:cxnSpLocks/>
                <a:stCxn id="6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rapezoid 64">
                <a:extLst>
                  <a:ext uri="{FF2B5EF4-FFF2-40B4-BE49-F238E27FC236}">
                    <a16:creationId xmlns:a16="http://schemas.microsoft.com/office/drawing/2014/main" id="{7D988A66-B8BD-5142-A3DF-7F184A26E315}"/>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9" name="Group 78">
            <a:extLst>
              <a:ext uri="{FF2B5EF4-FFF2-40B4-BE49-F238E27FC236}">
                <a16:creationId xmlns:a16="http://schemas.microsoft.com/office/drawing/2014/main" id="{4E408D73-9D2B-B24E-A12B-02D1E8D2FC11}"/>
              </a:ext>
            </a:extLst>
          </p:cNvPr>
          <p:cNvGrpSpPr/>
          <p:nvPr/>
        </p:nvGrpSpPr>
        <p:grpSpPr>
          <a:xfrm>
            <a:off x="8991078" y="2116841"/>
            <a:ext cx="513383" cy="1304193"/>
            <a:chOff x="10134078" y="2631191"/>
            <a:chExt cx="513383" cy="1304193"/>
          </a:xfrm>
        </p:grpSpPr>
        <p:grpSp>
          <p:nvGrpSpPr>
            <p:cNvPr id="66" name="Group 65">
              <a:extLst>
                <a:ext uri="{FF2B5EF4-FFF2-40B4-BE49-F238E27FC236}">
                  <a16:creationId xmlns:a16="http://schemas.microsoft.com/office/drawing/2014/main" id="{B8620B9F-AFF3-FA4F-AA48-87A531C3AAF3}"/>
                </a:ext>
              </a:extLst>
            </p:cNvPr>
            <p:cNvGrpSpPr/>
            <p:nvPr/>
          </p:nvGrpSpPr>
          <p:grpSpPr>
            <a:xfrm>
              <a:off x="10134078" y="3369322"/>
              <a:ext cx="513383" cy="566062"/>
              <a:chOff x="9399960" y="-1182808"/>
              <a:chExt cx="597238" cy="771236"/>
            </a:xfrm>
          </p:grpSpPr>
          <p:cxnSp>
            <p:nvCxnSpPr>
              <p:cNvPr id="67" name="Straight Connector 66">
                <a:extLst>
                  <a:ext uri="{FF2B5EF4-FFF2-40B4-BE49-F238E27FC236}">
                    <a16:creationId xmlns:a16="http://schemas.microsoft.com/office/drawing/2014/main" id="{4A84D508-2C57-CE48-9336-16735E061EAB}"/>
                  </a:ext>
                </a:extLst>
              </p:cNvPr>
              <p:cNvCxnSpPr>
                <a:cxnSpLocks/>
                <a:stCxn id="6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rapezoid 67">
                <a:extLst>
                  <a:ext uri="{FF2B5EF4-FFF2-40B4-BE49-F238E27FC236}">
                    <a16:creationId xmlns:a16="http://schemas.microsoft.com/office/drawing/2014/main" id="{5F0DF07A-C7C0-3F45-8748-E9CCB63D896C}"/>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9" name="Group 68">
              <a:extLst>
                <a:ext uri="{FF2B5EF4-FFF2-40B4-BE49-F238E27FC236}">
                  <a16:creationId xmlns:a16="http://schemas.microsoft.com/office/drawing/2014/main" id="{E9D3F705-19CF-8F48-81FD-BE3F47D59CB0}"/>
                </a:ext>
              </a:extLst>
            </p:cNvPr>
            <p:cNvGrpSpPr/>
            <p:nvPr/>
          </p:nvGrpSpPr>
          <p:grpSpPr>
            <a:xfrm>
              <a:off x="10134078" y="2631191"/>
              <a:ext cx="513383" cy="566062"/>
              <a:chOff x="9399960" y="-1182808"/>
              <a:chExt cx="597238" cy="771236"/>
            </a:xfrm>
          </p:grpSpPr>
          <p:cxnSp>
            <p:nvCxnSpPr>
              <p:cNvPr id="70" name="Straight Connector 69">
                <a:extLst>
                  <a:ext uri="{FF2B5EF4-FFF2-40B4-BE49-F238E27FC236}">
                    <a16:creationId xmlns:a16="http://schemas.microsoft.com/office/drawing/2014/main" id="{C9828C48-B3C5-3543-8D42-099E7CF1E0FA}"/>
                  </a:ext>
                </a:extLst>
              </p:cNvPr>
              <p:cNvCxnSpPr>
                <a:cxnSpLocks/>
                <a:stCxn id="7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rapezoid 70">
                <a:extLst>
                  <a:ext uri="{FF2B5EF4-FFF2-40B4-BE49-F238E27FC236}">
                    <a16:creationId xmlns:a16="http://schemas.microsoft.com/office/drawing/2014/main" id="{92CEE50C-44B9-5A48-A886-8214413212A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80" name="Rectangle 79">
            <a:extLst>
              <a:ext uri="{FF2B5EF4-FFF2-40B4-BE49-F238E27FC236}">
                <a16:creationId xmlns:a16="http://schemas.microsoft.com/office/drawing/2014/main" id="{0AC10151-D824-E64D-89D0-3C5A364CAE00}"/>
              </a:ext>
            </a:extLst>
          </p:cNvPr>
          <p:cNvSpPr/>
          <p:nvPr/>
        </p:nvSpPr>
        <p:spPr>
          <a:xfrm>
            <a:off x="1969171" y="5449795"/>
            <a:ext cx="1773175" cy="369332"/>
          </a:xfrm>
          <a:prstGeom prst="rect">
            <a:avLst/>
          </a:prstGeom>
        </p:spPr>
        <p:txBody>
          <a:bodyPr wrap="square">
            <a:spAutoFit/>
          </a:bodyPr>
          <a:lstStyle/>
          <a:p>
            <a:r>
              <a:rPr lang="en-US" b="1" dirty="0"/>
              <a:t>Output Mux</a:t>
            </a:r>
          </a:p>
        </p:txBody>
      </p:sp>
      <p:sp>
        <p:nvSpPr>
          <p:cNvPr id="81" name="Rectangle 80">
            <a:extLst>
              <a:ext uri="{FF2B5EF4-FFF2-40B4-BE49-F238E27FC236}">
                <a16:creationId xmlns:a16="http://schemas.microsoft.com/office/drawing/2014/main" id="{3692EC37-EE75-D54C-A686-F8EFF88C0068}"/>
              </a:ext>
            </a:extLst>
          </p:cNvPr>
          <p:cNvSpPr/>
          <p:nvPr/>
        </p:nvSpPr>
        <p:spPr>
          <a:xfrm>
            <a:off x="583868" y="5883656"/>
            <a:ext cx="1491118" cy="378162"/>
          </a:xfrm>
          <a:prstGeom prst="rect">
            <a:avLst/>
          </a:prstGeom>
        </p:spPr>
        <p:txBody>
          <a:bodyPr wrap="square">
            <a:spAutoFit/>
          </a:bodyPr>
          <a:lstStyle/>
          <a:p>
            <a:r>
              <a:rPr lang="en-US" b="1" dirty="0"/>
              <a:t>Input Mux</a:t>
            </a:r>
          </a:p>
        </p:txBody>
      </p:sp>
      <p:sp>
        <p:nvSpPr>
          <p:cNvPr id="82" name="Rectangle 81">
            <a:extLst>
              <a:ext uri="{FF2B5EF4-FFF2-40B4-BE49-F238E27FC236}">
                <a16:creationId xmlns:a16="http://schemas.microsoft.com/office/drawing/2014/main" id="{74F0632C-AB5D-774E-84A5-3B2EDE9116F7}"/>
              </a:ext>
            </a:extLst>
          </p:cNvPr>
          <p:cNvSpPr/>
          <p:nvPr/>
        </p:nvSpPr>
        <p:spPr>
          <a:xfrm>
            <a:off x="3204397" y="5926433"/>
            <a:ext cx="2127846" cy="369332"/>
          </a:xfrm>
          <a:prstGeom prst="rect">
            <a:avLst/>
          </a:prstGeom>
        </p:spPr>
        <p:txBody>
          <a:bodyPr wrap="square">
            <a:spAutoFit/>
          </a:bodyPr>
          <a:lstStyle/>
          <a:p>
            <a:r>
              <a:rPr lang="en-US" b="1" dirty="0"/>
              <a:t>Constant value</a:t>
            </a:r>
          </a:p>
        </p:txBody>
      </p:sp>
      <p:sp>
        <p:nvSpPr>
          <p:cNvPr id="83" name="Rectangle 82">
            <a:extLst>
              <a:ext uri="{FF2B5EF4-FFF2-40B4-BE49-F238E27FC236}">
                <a16:creationId xmlns:a16="http://schemas.microsoft.com/office/drawing/2014/main" id="{71740815-D4AB-6F48-A1FD-3D83B1D97E19}"/>
              </a:ext>
            </a:extLst>
          </p:cNvPr>
          <p:cNvSpPr/>
          <p:nvPr/>
        </p:nvSpPr>
        <p:spPr>
          <a:xfrm>
            <a:off x="4947445" y="5621065"/>
            <a:ext cx="2409674" cy="379179"/>
          </a:xfrm>
          <a:prstGeom prst="rect">
            <a:avLst/>
          </a:prstGeom>
        </p:spPr>
        <p:txBody>
          <a:bodyPr wrap="square">
            <a:spAutoFit/>
          </a:bodyPr>
          <a:lstStyle/>
          <a:p>
            <a:r>
              <a:rPr lang="en-US" b="1" dirty="0"/>
              <a:t>Immediate value</a:t>
            </a:r>
          </a:p>
        </p:txBody>
      </p:sp>
      <p:sp>
        <p:nvSpPr>
          <p:cNvPr id="84" name="Rectangle 83">
            <a:extLst>
              <a:ext uri="{FF2B5EF4-FFF2-40B4-BE49-F238E27FC236}">
                <a16:creationId xmlns:a16="http://schemas.microsoft.com/office/drawing/2014/main" id="{62C9985F-D043-A247-9B8D-30437BE05807}"/>
              </a:ext>
            </a:extLst>
          </p:cNvPr>
          <p:cNvSpPr/>
          <p:nvPr/>
        </p:nvSpPr>
        <p:spPr>
          <a:xfrm>
            <a:off x="6708184" y="5928316"/>
            <a:ext cx="2409674" cy="379179"/>
          </a:xfrm>
          <a:prstGeom prst="rect">
            <a:avLst/>
          </a:prstGeom>
        </p:spPr>
        <p:txBody>
          <a:bodyPr wrap="square">
            <a:spAutoFit/>
          </a:bodyPr>
          <a:lstStyle/>
          <a:p>
            <a:r>
              <a:rPr lang="en-US" b="1" dirty="0"/>
              <a:t>Stateful active</a:t>
            </a:r>
          </a:p>
        </p:txBody>
      </p:sp>
      <p:sp>
        <p:nvSpPr>
          <p:cNvPr id="85" name="Rectangle 84">
            <a:extLst>
              <a:ext uri="{FF2B5EF4-FFF2-40B4-BE49-F238E27FC236}">
                <a16:creationId xmlns:a16="http://schemas.microsoft.com/office/drawing/2014/main" id="{0689C787-260E-EB49-B8A7-CF840D76EE2A}"/>
              </a:ext>
            </a:extLst>
          </p:cNvPr>
          <p:cNvSpPr/>
          <p:nvPr/>
        </p:nvSpPr>
        <p:spPr>
          <a:xfrm>
            <a:off x="8620241" y="5354544"/>
            <a:ext cx="2409674" cy="379179"/>
          </a:xfrm>
          <a:prstGeom prst="rect">
            <a:avLst/>
          </a:prstGeom>
        </p:spPr>
        <p:txBody>
          <a:bodyPr wrap="square">
            <a:spAutoFit/>
          </a:bodyPr>
          <a:lstStyle/>
          <a:p>
            <a:r>
              <a:rPr lang="en-US" b="1" dirty="0"/>
              <a:t>Stateless opcode</a:t>
            </a:r>
          </a:p>
        </p:txBody>
      </p:sp>
      <p:cxnSp>
        <p:nvCxnSpPr>
          <p:cNvPr id="87" name="Straight Arrow Connector 86">
            <a:extLst>
              <a:ext uri="{FF2B5EF4-FFF2-40B4-BE49-F238E27FC236}">
                <a16:creationId xmlns:a16="http://schemas.microsoft.com/office/drawing/2014/main" id="{3847F877-C862-B74F-A8DE-35701121A3D3}"/>
              </a:ext>
            </a:extLst>
          </p:cNvPr>
          <p:cNvCxnSpPr>
            <a:stCxn id="81" idx="0"/>
          </p:cNvCxnSpPr>
          <p:nvPr/>
        </p:nvCxnSpPr>
        <p:spPr>
          <a:xfrm flipV="1">
            <a:off x="1329427" y="4771112"/>
            <a:ext cx="769293" cy="111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5515289-5BA1-AC43-B44C-723F5CD88B82}"/>
              </a:ext>
            </a:extLst>
          </p:cNvPr>
          <p:cNvCxnSpPr>
            <a:cxnSpLocks/>
          </p:cNvCxnSpPr>
          <p:nvPr/>
        </p:nvCxnSpPr>
        <p:spPr>
          <a:xfrm flipV="1">
            <a:off x="2869677" y="4154425"/>
            <a:ext cx="1814990" cy="1309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B410507-5784-9F41-86EF-CBB9A91439E7}"/>
              </a:ext>
            </a:extLst>
          </p:cNvPr>
          <p:cNvCxnSpPr>
            <a:cxnSpLocks/>
          </p:cNvCxnSpPr>
          <p:nvPr/>
        </p:nvCxnSpPr>
        <p:spPr>
          <a:xfrm flipH="1" flipV="1">
            <a:off x="3856039" y="4995343"/>
            <a:ext cx="122193" cy="92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94423E0-1727-3C4A-80F0-67634A5E065A}"/>
              </a:ext>
            </a:extLst>
          </p:cNvPr>
          <p:cNvCxnSpPr>
            <a:cxnSpLocks/>
          </p:cNvCxnSpPr>
          <p:nvPr/>
        </p:nvCxnSpPr>
        <p:spPr>
          <a:xfrm flipH="1" flipV="1">
            <a:off x="4329420" y="3254786"/>
            <a:ext cx="1386365" cy="236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F744EF0-20EE-074D-969C-74CEBC6E3655}"/>
              </a:ext>
            </a:extLst>
          </p:cNvPr>
          <p:cNvCxnSpPr>
            <a:cxnSpLocks/>
          </p:cNvCxnSpPr>
          <p:nvPr/>
        </p:nvCxnSpPr>
        <p:spPr>
          <a:xfrm flipH="1" flipV="1">
            <a:off x="4513246" y="4900136"/>
            <a:ext cx="2755355" cy="1082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AEC5C54-4C56-854E-A8A3-0D319186102A}"/>
              </a:ext>
            </a:extLst>
          </p:cNvPr>
          <p:cNvCxnSpPr>
            <a:cxnSpLocks/>
          </p:cNvCxnSpPr>
          <p:nvPr/>
        </p:nvCxnSpPr>
        <p:spPr>
          <a:xfrm flipH="1" flipV="1">
            <a:off x="4424728" y="3198774"/>
            <a:ext cx="4897486" cy="2037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30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P spid="83" grpId="0"/>
      <p:bldP spid="84" grpId="0"/>
      <p:bldP spid="8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Speeding up synthesis</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9" name="TextBox 8">
            <a:extLst>
              <a:ext uri="{FF2B5EF4-FFF2-40B4-BE49-F238E27FC236}">
                <a16:creationId xmlns:a16="http://schemas.microsoft.com/office/drawing/2014/main" id="{FC325C81-C848-E746-9688-5443C05818AD}"/>
              </a:ext>
            </a:extLst>
          </p:cNvPr>
          <p:cNvSpPr txBox="1"/>
          <p:nvPr/>
        </p:nvSpPr>
        <p:spPr>
          <a:xfrm>
            <a:off x="1616676" y="1755170"/>
            <a:ext cx="8958648" cy="2677656"/>
          </a:xfrm>
          <a:prstGeom prst="rect">
            <a:avLst/>
          </a:prstGeom>
          <a:noFill/>
        </p:spPr>
        <p:txBody>
          <a:bodyPr wrap="square" rtlCol="0">
            <a:spAutoFit/>
          </a:bodyPr>
          <a:lstStyle/>
          <a:p>
            <a:endParaRPr lang="en-US" sz="2800" dirty="0"/>
          </a:p>
          <a:p>
            <a:pPr marL="285750" indent="-285750">
              <a:buFont typeface="Arial" panose="020B0604020202020204" pitchFamily="34" charset="0"/>
              <a:buChar char="•"/>
            </a:pPr>
            <a:r>
              <a:rPr lang="en-US" sz="2800" dirty="0"/>
              <a:t>Our own CEGIS Algorithm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Canonicalized allocation vs synthesized allocation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Gradual search for stateless ALU</a:t>
            </a:r>
          </a:p>
        </p:txBody>
      </p:sp>
    </p:spTree>
    <p:extLst>
      <p:ext uri="{BB962C8B-B14F-4D97-AF65-F5344CB8AC3E}">
        <p14:creationId xmlns:p14="http://schemas.microsoft.com/office/powerpoint/2010/main" val="1727348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080843" cy="369332"/>
          </a:xfrm>
          <a:prstGeom prst="rect">
            <a:avLst/>
          </a:prstGeom>
        </p:spPr>
        <p:txBody>
          <a:bodyPr wrap="none">
            <a:spAutoFit/>
          </a:bodyPr>
          <a:lstStyle/>
          <a:p>
            <a:pPr marL="285750" indent="-285750">
              <a:buFont typeface="Arial" panose="020B0604020202020204" pitchFamily="34" charset="0"/>
              <a:buChar char="•"/>
            </a:pPr>
            <a:r>
              <a:rPr lang="en-US" b="1"/>
              <a:t>Reduce the constant values</a:t>
            </a:r>
          </a:p>
        </p:txBody>
      </p:sp>
      <p:sp>
        <p:nvSpPr>
          <p:cNvPr id="4" name="TextBox 3">
            <a:extLst>
              <a:ext uri="{FF2B5EF4-FFF2-40B4-BE49-F238E27FC236}">
                <a16:creationId xmlns:a16="http://schemas.microsoft.com/office/drawing/2014/main" id="{73E19AE6-FFF2-A346-86F2-916172BD3661}"/>
              </a:ext>
            </a:extLst>
          </p:cNvPr>
          <p:cNvSpPr txBox="1"/>
          <p:nvPr/>
        </p:nvSpPr>
        <p:spPr>
          <a:xfrm>
            <a:off x="771525" y="791969"/>
            <a:ext cx="4429126" cy="5078313"/>
          </a:xfrm>
          <a:prstGeom prst="rect">
            <a:avLst/>
          </a:prstGeom>
          <a:noFill/>
        </p:spPr>
        <p:txBody>
          <a:bodyPr wrap="square" rtlCol="0">
            <a:spAutoFit/>
          </a:bodyPr>
          <a:lstStyle/>
          <a:p>
            <a:r>
              <a:rPr lang="en-US"/>
              <a:t>#define FREEZE_TIME 10</a:t>
            </a:r>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47" name="TextBox 46">
            <a:extLst>
              <a:ext uri="{FF2B5EF4-FFF2-40B4-BE49-F238E27FC236}">
                <a16:creationId xmlns:a16="http://schemas.microsoft.com/office/drawing/2014/main" id="{5C73DE75-D0E0-E542-BF1B-6AB1CF1E696E}"/>
              </a:ext>
            </a:extLst>
          </p:cNvPr>
          <p:cNvSpPr txBox="1"/>
          <p:nvPr/>
        </p:nvSpPr>
        <p:spPr>
          <a:xfrm>
            <a:off x="6096000" y="763393"/>
            <a:ext cx="4429126" cy="5078313"/>
          </a:xfrm>
          <a:prstGeom prst="rect">
            <a:avLst/>
          </a:prstGeom>
          <a:noFill/>
        </p:spPr>
        <p:txBody>
          <a:bodyPr wrap="square" rtlCol="0">
            <a:spAutoFit/>
          </a:bodyPr>
          <a:lstStyle/>
          <a:p>
            <a:r>
              <a:rPr lang="en-US"/>
              <a:t>#define FREEZE_TIME </a:t>
            </a:r>
            <a:r>
              <a:rPr lang="en-US" altLang="zh-CN"/>
              <a:t>2</a:t>
            </a:r>
            <a:endParaRPr lang="en-US"/>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5" name="Oval 4">
            <a:extLst>
              <a:ext uri="{FF2B5EF4-FFF2-40B4-BE49-F238E27FC236}">
                <a16:creationId xmlns:a16="http://schemas.microsoft.com/office/drawing/2014/main" id="{3DB9B386-9A61-3747-BFD9-508CBA2B4F04}"/>
              </a:ext>
            </a:extLst>
          </p:cNvPr>
          <p:cNvSpPr/>
          <p:nvPr/>
        </p:nvSpPr>
        <p:spPr>
          <a:xfrm>
            <a:off x="2825063" y="67647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39B1558-0ACA-9745-814F-D18D6D53BE67}"/>
              </a:ext>
            </a:extLst>
          </p:cNvPr>
          <p:cNvSpPr/>
          <p:nvPr/>
        </p:nvSpPr>
        <p:spPr>
          <a:xfrm>
            <a:off x="8138213" y="62818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F36B8CE-63E3-C348-BD97-9F36033E7926}"/>
              </a:ext>
            </a:extLst>
          </p:cNvPr>
          <p:cNvSpPr/>
          <p:nvPr/>
        </p:nvSpPr>
        <p:spPr>
          <a:xfrm>
            <a:off x="3681943" y="791969"/>
            <a:ext cx="2138089" cy="357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8A6A100-07B6-3144-81B6-3F812476D4DA}"/>
              </a:ext>
            </a:extLst>
          </p:cNvPr>
          <p:cNvSpPr txBox="1">
            <a:spLocks/>
          </p:cNvSpPr>
          <p:nvPr/>
        </p:nvSpPr>
        <p:spPr>
          <a:xfrm>
            <a:off x="226540" y="529878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Constrain all constants appear in benchmarks into 2-bit range in order to reduce the search space of program synthesis</a:t>
            </a:r>
          </a:p>
        </p:txBody>
      </p:sp>
      <p:cxnSp>
        <p:nvCxnSpPr>
          <p:cNvPr id="6" name="Straight Arrow Connector 5">
            <a:extLst>
              <a:ext uri="{FF2B5EF4-FFF2-40B4-BE49-F238E27FC236}">
                <a16:creationId xmlns:a16="http://schemas.microsoft.com/office/drawing/2014/main" id="{103BC683-70F8-3D4F-8D0B-6409C4E2ED81}"/>
              </a:ext>
            </a:extLst>
          </p:cNvPr>
          <p:cNvCxnSpPr/>
          <p:nvPr/>
        </p:nvCxnSpPr>
        <p:spPr>
          <a:xfrm>
            <a:off x="3244645"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9B3DDB-6285-B641-996E-2E0875DFC874}"/>
              </a:ext>
            </a:extLst>
          </p:cNvPr>
          <p:cNvCxnSpPr/>
          <p:nvPr/>
        </p:nvCxnSpPr>
        <p:spPr>
          <a:xfrm>
            <a:off x="8445394"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746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C3C8BA-01A7-C346-84A6-E0092FC6B84D}"/>
              </a:ext>
            </a:extLst>
          </p:cNvPr>
          <p:cNvSpPr txBox="1"/>
          <p:nvPr/>
        </p:nvSpPr>
        <p:spPr>
          <a:xfrm>
            <a:off x="1590412" y="2015918"/>
            <a:ext cx="1881107" cy="400110"/>
          </a:xfrm>
          <a:prstGeom prst="rect">
            <a:avLst/>
          </a:prstGeom>
          <a:solidFill>
            <a:schemeClr val="bg1"/>
          </a:solidFill>
        </p:spPr>
        <p:txBody>
          <a:bodyPr wrap="square" rtlCol="0">
            <a:spAutoFit/>
          </a:bodyPr>
          <a:lstStyle/>
          <a:p>
            <a:r>
              <a:rPr lang="en-US" sz="2000" dirty="0"/>
              <a:t>Input Spec file</a:t>
            </a:r>
          </a:p>
        </p:txBody>
      </p:sp>
      <p:sp>
        <p:nvSpPr>
          <p:cNvPr id="5" name="Rounded Rectangle 4">
            <a:extLst>
              <a:ext uri="{FF2B5EF4-FFF2-40B4-BE49-F238E27FC236}">
                <a16:creationId xmlns:a16="http://schemas.microsoft.com/office/drawing/2014/main" id="{4A9AAEE2-78AA-E54C-9C8D-07AEE91960AD}"/>
              </a:ext>
            </a:extLst>
          </p:cNvPr>
          <p:cNvSpPr/>
          <p:nvPr/>
        </p:nvSpPr>
        <p:spPr>
          <a:xfrm>
            <a:off x="5241442" y="1665707"/>
            <a:ext cx="1489828" cy="70073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6" name="TextBox 5">
            <a:extLst>
              <a:ext uri="{FF2B5EF4-FFF2-40B4-BE49-F238E27FC236}">
                <a16:creationId xmlns:a16="http://schemas.microsoft.com/office/drawing/2014/main" id="{892F5F9A-552C-064D-BDBC-3DB902295451}"/>
              </a:ext>
            </a:extLst>
          </p:cNvPr>
          <p:cNvSpPr txBox="1"/>
          <p:nvPr/>
        </p:nvSpPr>
        <p:spPr>
          <a:xfrm>
            <a:off x="5180916" y="1691790"/>
            <a:ext cx="1619796" cy="707886"/>
          </a:xfrm>
          <a:prstGeom prst="rect">
            <a:avLst/>
          </a:prstGeom>
          <a:noFill/>
        </p:spPr>
        <p:txBody>
          <a:bodyPr wrap="square" rtlCol="0">
            <a:spAutoFit/>
          </a:bodyPr>
          <a:lstStyle/>
          <a:p>
            <a:pPr algn="ctr"/>
            <a:r>
              <a:rPr lang="en-US" sz="2000" dirty="0"/>
              <a:t>Sketch Compiler</a:t>
            </a:r>
          </a:p>
        </p:txBody>
      </p:sp>
      <p:sp>
        <p:nvSpPr>
          <p:cNvPr id="7" name="TextBox 6">
            <a:extLst>
              <a:ext uri="{FF2B5EF4-FFF2-40B4-BE49-F238E27FC236}">
                <a16:creationId xmlns:a16="http://schemas.microsoft.com/office/drawing/2014/main" id="{4846480B-0D0E-F543-A664-30B0D172458A}"/>
              </a:ext>
            </a:extLst>
          </p:cNvPr>
          <p:cNvSpPr txBox="1"/>
          <p:nvPr/>
        </p:nvSpPr>
        <p:spPr>
          <a:xfrm>
            <a:off x="6381906" y="3750956"/>
            <a:ext cx="2034037" cy="707886"/>
          </a:xfrm>
          <a:prstGeom prst="rect">
            <a:avLst/>
          </a:prstGeom>
          <a:noFill/>
        </p:spPr>
        <p:txBody>
          <a:bodyPr wrap="square" rtlCol="0">
            <a:spAutoFit/>
          </a:bodyPr>
          <a:lstStyle/>
          <a:p>
            <a:r>
              <a:rPr lang="en-US" sz="2000" dirty="0"/>
              <a:t>Failure – Counter Example </a:t>
            </a:r>
            <a:r>
              <a:rPr lang="en-US" sz="2000" i="1" dirty="0"/>
              <a:t>c</a:t>
            </a:r>
            <a:r>
              <a:rPr lang="en-US" sz="2000" dirty="0"/>
              <a:t> Found </a:t>
            </a:r>
          </a:p>
        </p:txBody>
      </p:sp>
      <p:sp>
        <p:nvSpPr>
          <p:cNvPr id="8" name="TextBox 7">
            <a:extLst>
              <a:ext uri="{FF2B5EF4-FFF2-40B4-BE49-F238E27FC236}">
                <a16:creationId xmlns:a16="http://schemas.microsoft.com/office/drawing/2014/main" id="{949906B2-EA7B-D040-8BB8-E9AEE8F26B89}"/>
              </a:ext>
            </a:extLst>
          </p:cNvPr>
          <p:cNvSpPr txBox="1"/>
          <p:nvPr/>
        </p:nvSpPr>
        <p:spPr>
          <a:xfrm>
            <a:off x="5289678" y="2430986"/>
            <a:ext cx="1342546" cy="400110"/>
          </a:xfrm>
          <a:prstGeom prst="rect">
            <a:avLst/>
          </a:prstGeom>
          <a:noFill/>
        </p:spPr>
        <p:txBody>
          <a:bodyPr wrap="square" rtlCol="0">
            <a:spAutoFit/>
          </a:bodyPr>
          <a:lstStyle/>
          <a:p>
            <a:r>
              <a:rPr lang="en-US" sz="2000" dirty="0"/>
              <a:t>Add </a:t>
            </a:r>
            <a:r>
              <a:rPr lang="en-US" sz="2000" i="1" dirty="0"/>
              <a:t>c</a:t>
            </a:r>
            <a:r>
              <a:rPr lang="en-US" sz="2000" dirty="0"/>
              <a:t> to X</a:t>
            </a:r>
          </a:p>
        </p:txBody>
      </p:sp>
      <p:sp>
        <p:nvSpPr>
          <p:cNvPr id="9" name="Bent-Up Arrow 8">
            <a:extLst>
              <a:ext uri="{FF2B5EF4-FFF2-40B4-BE49-F238E27FC236}">
                <a16:creationId xmlns:a16="http://schemas.microsoft.com/office/drawing/2014/main" id="{D0A8DB16-C926-9248-9E25-A9C52A793CA4}"/>
              </a:ext>
            </a:extLst>
          </p:cNvPr>
          <p:cNvSpPr/>
          <p:nvPr/>
        </p:nvSpPr>
        <p:spPr>
          <a:xfrm rot="10800000" flipH="1">
            <a:off x="8675814" y="1872598"/>
            <a:ext cx="1048866" cy="98487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0" name="Rounded Rectangle 9">
            <a:extLst>
              <a:ext uri="{FF2B5EF4-FFF2-40B4-BE49-F238E27FC236}">
                <a16:creationId xmlns:a16="http://schemas.microsoft.com/office/drawing/2014/main" id="{3684770A-C57C-FD49-8989-6A9EB69A97CD}"/>
              </a:ext>
            </a:extLst>
          </p:cNvPr>
          <p:cNvSpPr/>
          <p:nvPr/>
        </p:nvSpPr>
        <p:spPr>
          <a:xfrm>
            <a:off x="8757967" y="2938867"/>
            <a:ext cx="1542444" cy="9767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r>
              <a:rPr lang="en-US" sz="2000" b="1" dirty="0"/>
              <a:t>Verification on 10 bits</a:t>
            </a:r>
          </a:p>
        </p:txBody>
      </p:sp>
      <p:sp>
        <p:nvSpPr>
          <p:cNvPr id="11" name="U-Turn Arrow 10">
            <a:extLst>
              <a:ext uri="{FF2B5EF4-FFF2-40B4-BE49-F238E27FC236}">
                <a16:creationId xmlns:a16="http://schemas.microsoft.com/office/drawing/2014/main" id="{791177A0-0DED-FD4A-B605-9856D7283142}"/>
              </a:ext>
            </a:extLst>
          </p:cNvPr>
          <p:cNvSpPr/>
          <p:nvPr/>
        </p:nvSpPr>
        <p:spPr>
          <a:xfrm>
            <a:off x="6606718" y="1186469"/>
            <a:ext cx="1660825" cy="339740"/>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solidFill>
                <a:schemeClr val="tx1"/>
              </a:solidFill>
            </a:endParaRPr>
          </a:p>
        </p:txBody>
      </p:sp>
      <p:cxnSp>
        <p:nvCxnSpPr>
          <p:cNvPr id="12" name="Straight Arrow Connector 11">
            <a:extLst>
              <a:ext uri="{FF2B5EF4-FFF2-40B4-BE49-F238E27FC236}">
                <a16:creationId xmlns:a16="http://schemas.microsoft.com/office/drawing/2014/main" id="{DA63E49B-8A62-1847-A1E7-8A038508B3F1}"/>
              </a:ext>
            </a:extLst>
          </p:cNvPr>
          <p:cNvCxnSpPr>
            <a:cxnSpLocks/>
            <a:endCxn id="6" idx="1"/>
          </p:cNvCxnSpPr>
          <p:nvPr/>
        </p:nvCxnSpPr>
        <p:spPr>
          <a:xfrm>
            <a:off x="2998418" y="1427188"/>
            <a:ext cx="2182498" cy="61854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4" name="Bent-Up Arrow 13">
            <a:extLst>
              <a:ext uri="{FF2B5EF4-FFF2-40B4-BE49-F238E27FC236}">
                <a16:creationId xmlns:a16="http://schemas.microsoft.com/office/drawing/2014/main" id="{374DC5CA-CE7E-B44C-9190-6397684C2B76}"/>
              </a:ext>
            </a:extLst>
          </p:cNvPr>
          <p:cNvSpPr/>
          <p:nvPr/>
        </p:nvSpPr>
        <p:spPr>
          <a:xfrm flipH="1">
            <a:off x="6026856" y="2713320"/>
            <a:ext cx="2389086" cy="87046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5" name="TextBox 14">
            <a:extLst>
              <a:ext uri="{FF2B5EF4-FFF2-40B4-BE49-F238E27FC236}">
                <a16:creationId xmlns:a16="http://schemas.microsoft.com/office/drawing/2014/main" id="{1EA5F8B3-2AD4-0C42-9324-2A55F143572D}"/>
              </a:ext>
            </a:extLst>
          </p:cNvPr>
          <p:cNvSpPr txBox="1"/>
          <p:nvPr/>
        </p:nvSpPr>
        <p:spPr>
          <a:xfrm>
            <a:off x="7268011" y="2843986"/>
            <a:ext cx="1542444" cy="707886"/>
          </a:xfrm>
          <a:prstGeom prst="rect">
            <a:avLst/>
          </a:prstGeom>
          <a:noFill/>
        </p:spPr>
        <p:txBody>
          <a:bodyPr wrap="square" rtlCol="0">
            <a:spAutoFit/>
          </a:bodyPr>
          <a:lstStyle/>
          <a:p>
            <a:pPr algn="ctr"/>
            <a:r>
              <a:rPr lang="en-US" sz="2000" dirty="0"/>
              <a:t>Completed Sketch File</a:t>
            </a:r>
          </a:p>
        </p:txBody>
      </p:sp>
      <p:sp>
        <p:nvSpPr>
          <p:cNvPr id="17" name="Down Arrow 16">
            <a:extLst>
              <a:ext uri="{FF2B5EF4-FFF2-40B4-BE49-F238E27FC236}">
                <a16:creationId xmlns:a16="http://schemas.microsoft.com/office/drawing/2014/main" id="{23E951BF-668D-D444-88D5-FB6CB41DEB1B}"/>
              </a:ext>
            </a:extLst>
          </p:cNvPr>
          <p:cNvSpPr/>
          <p:nvPr/>
        </p:nvSpPr>
        <p:spPr>
          <a:xfrm>
            <a:off x="9448800" y="3996987"/>
            <a:ext cx="238295" cy="675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18" name="TextBox 17">
            <a:extLst>
              <a:ext uri="{FF2B5EF4-FFF2-40B4-BE49-F238E27FC236}">
                <a16:creationId xmlns:a16="http://schemas.microsoft.com/office/drawing/2014/main" id="{9B3DAD0D-F482-4546-A24D-13C8D83164DF}"/>
              </a:ext>
            </a:extLst>
          </p:cNvPr>
          <p:cNvSpPr txBox="1"/>
          <p:nvPr/>
        </p:nvSpPr>
        <p:spPr>
          <a:xfrm>
            <a:off x="9883608" y="4026571"/>
            <a:ext cx="1477460" cy="707886"/>
          </a:xfrm>
          <a:prstGeom prst="rect">
            <a:avLst/>
          </a:prstGeom>
          <a:noFill/>
        </p:spPr>
        <p:txBody>
          <a:bodyPr wrap="square" rtlCol="0">
            <a:spAutoFit/>
          </a:bodyPr>
          <a:lstStyle/>
          <a:p>
            <a:r>
              <a:rPr lang="en-US" sz="2000" dirty="0"/>
              <a:t>Successful Verification</a:t>
            </a:r>
          </a:p>
        </p:txBody>
      </p:sp>
      <p:sp>
        <p:nvSpPr>
          <p:cNvPr id="19" name="TextBox 18">
            <a:extLst>
              <a:ext uri="{FF2B5EF4-FFF2-40B4-BE49-F238E27FC236}">
                <a16:creationId xmlns:a16="http://schemas.microsoft.com/office/drawing/2014/main" id="{8C798642-D94F-5249-B74D-C33A1740BEFA}"/>
              </a:ext>
            </a:extLst>
          </p:cNvPr>
          <p:cNvSpPr txBox="1"/>
          <p:nvPr/>
        </p:nvSpPr>
        <p:spPr>
          <a:xfrm>
            <a:off x="6546170" y="548950"/>
            <a:ext cx="2038290" cy="707886"/>
          </a:xfrm>
          <a:prstGeom prst="rect">
            <a:avLst/>
          </a:prstGeom>
          <a:noFill/>
        </p:spPr>
        <p:txBody>
          <a:bodyPr wrap="square" rtlCol="0">
            <a:spAutoFit/>
          </a:bodyPr>
          <a:lstStyle/>
          <a:p>
            <a:r>
              <a:rPr lang="en-US" sz="2000" dirty="0"/>
              <a:t>Completes spec with 2 bit inputs</a:t>
            </a:r>
          </a:p>
        </p:txBody>
      </p:sp>
      <p:sp>
        <p:nvSpPr>
          <p:cNvPr id="21" name="TextBox 20">
            <a:extLst>
              <a:ext uri="{FF2B5EF4-FFF2-40B4-BE49-F238E27FC236}">
                <a16:creationId xmlns:a16="http://schemas.microsoft.com/office/drawing/2014/main" id="{AA9D0E66-E061-6F4D-8A3B-B2CBF32E6687}"/>
              </a:ext>
            </a:extLst>
          </p:cNvPr>
          <p:cNvSpPr txBox="1"/>
          <p:nvPr/>
        </p:nvSpPr>
        <p:spPr>
          <a:xfrm>
            <a:off x="9044515" y="5924665"/>
            <a:ext cx="1334127" cy="707886"/>
          </a:xfrm>
          <a:prstGeom prst="rect">
            <a:avLst/>
          </a:prstGeom>
          <a:solidFill>
            <a:schemeClr val="bg1"/>
          </a:solidFill>
        </p:spPr>
        <p:txBody>
          <a:bodyPr wrap="square" rtlCol="0">
            <a:spAutoFit/>
          </a:bodyPr>
          <a:lstStyle/>
          <a:p>
            <a:r>
              <a:rPr lang="en-US" sz="2000" dirty="0"/>
              <a:t>Verified Sketch File</a:t>
            </a:r>
          </a:p>
        </p:txBody>
      </p:sp>
      <p:sp>
        <p:nvSpPr>
          <p:cNvPr id="22" name="TextBox 21">
            <a:extLst>
              <a:ext uri="{FF2B5EF4-FFF2-40B4-BE49-F238E27FC236}">
                <a16:creationId xmlns:a16="http://schemas.microsoft.com/office/drawing/2014/main" id="{033D7C26-81DC-C14A-8952-04DC305FB3BF}"/>
              </a:ext>
            </a:extLst>
          </p:cNvPr>
          <p:cNvSpPr txBox="1"/>
          <p:nvPr/>
        </p:nvSpPr>
        <p:spPr>
          <a:xfrm>
            <a:off x="1549132" y="3808976"/>
            <a:ext cx="1881108" cy="400110"/>
          </a:xfrm>
          <a:prstGeom prst="rect">
            <a:avLst/>
          </a:prstGeom>
          <a:solidFill>
            <a:schemeClr val="bg1"/>
          </a:solidFill>
        </p:spPr>
        <p:txBody>
          <a:bodyPr wrap="square" rtlCol="0">
            <a:spAutoFit/>
          </a:bodyPr>
          <a:lstStyle/>
          <a:p>
            <a:r>
              <a:rPr lang="en-US" sz="2000" dirty="0"/>
              <a:t>Input Sketch file</a:t>
            </a:r>
          </a:p>
        </p:txBody>
      </p:sp>
      <p:pic>
        <p:nvPicPr>
          <p:cNvPr id="23" name="Picture 22">
            <a:extLst>
              <a:ext uri="{FF2B5EF4-FFF2-40B4-BE49-F238E27FC236}">
                <a16:creationId xmlns:a16="http://schemas.microsoft.com/office/drawing/2014/main" id="{319572BF-824A-3F40-A176-5DD866C8167E}"/>
              </a:ext>
            </a:extLst>
          </p:cNvPr>
          <p:cNvPicPr>
            <a:picLocks noChangeAspect="1"/>
          </p:cNvPicPr>
          <p:nvPr/>
        </p:nvPicPr>
        <p:blipFill>
          <a:blip r:embed="rId3"/>
          <a:stretch>
            <a:fillRect/>
          </a:stretch>
        </p:blipFill>
        <p:spPr>
          <a:xfrm>
            <a:off x="1987760" y="2574336"/>
            <a:ext cx="869680" cy="1177693"/>
          </a:xfrm>
          <a:prstGeom prst="rect">
            <a:avLst/>
          </a:prstGeom>
          <a:solidFill>
            <a:schemeClr val="bg1"/>
          </a:solidFill>
        </p:spPr>
      </p:pic>
      <p:cxnSp>
        <p:nvCxnSpPr>
          <p:cNvPr id="24" name="Straight Arrow Connector 23">
            <a:extLst>
              <a:ext uri="{FF2B5EF4-FFF2-40B4-BE49-F238E27FC236}">
                <a16:creationId xmlns:a16="http://schemas.microsoft.com/office/drawing/2014/main" id="{E3C2D292-844A-0C45-A845-BEDE6006E24F}"/>
              </a:ext>
            </a:extLst>
          </p:cNvPr>
          <p:cNvCxnSpPr>
            <a:cxnSpLocks/>
          </p:cNvCxnSpPr>
          <p:nvPr/>
        </p:nvCxnSpPr>
        <p:spPr>
          <a:xfrm flipV="1">
            <a:off x="3125065" y="2399676"/>
            <a:ext cx="1987567" cy="791479"/>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722B2DC-AB19-F84D-873A-7B5989D0AFE7}"/>
              </a:ext>
            </a:extLst>
          </p:cNvPr>
          <p:cNvSpPr/>
          <p:nvPr/>
        </p:nvSpPr>
        <p:spPr>
          <a:xfrm>
            <a:off x="721760" y="78196"/>
            <a:ext cx="5239191" cy="677108"/>
          </a:xfrm>
          <a:prstGeom prst="rect">
            <a:avLst/>
          </a:prstGeom>
        </p:spPr>
        <p:txBody>
          <a:bodyPr wrap="none">
            <a:spAutoFit/>
          </a:bodyPr>
          <a:lstStyle/>
          <a:p>
            <a:r>
              <a:rPr lang="en-US" sz="3800" dirty="0">
                <a:solidFill>
                  <a:srgbClr val="0000FF"/>
                </a:solidFill>
                <a:latin typeface="Calibri"/>
                <a:ea typeface="+mj-ea"/>
                <a:cs typeface="+mj-cs"/>
              </a:rPr>
              <a:t>Our own CEGIS Algorithm</a:t>
            </a:r>
          </a:p>
        </p:txBody>
      </p:sp>
      <p:sp>
        <p:nvSpPr>
          <p:cNvPr id="27" name="Title 1">
            <a:extLst>
              <a:ext uri="{FF2B5EF4-FFF2-40B4-BE49-F238E27FC236}">
                <a16:creationId xmlns:a16="http://schemas.microsoft.com/office/drawing/2014/main" id="{F8116D54-5866-C24B-8D7B-0C133B5AE00C}"/>
              </a:ext>
            </a:extLst>
          </p:cNvPr>
          <p:cNvSpPr txBox="1">
            <a:spLocks/>
          </p:cNvSpPr>
          <p:nvPr/>
        </p:nvSpPr>
        <p:spPr>
          <a:xfrm>
            <a:off x="226540" y="47040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474D9520-32BD-2440-B46C-7556BE9B8FA5}"/>
              </a:ext>
            </a:extLst>
          </p:cNvPr>
          <p:cNvSpPr/>
          <p:nvPr/>
        </p:nvSpPr>
        <p:spPr>
          <a:xfrm>
            <a:off x="226540" y="5329327"/>
            <a:ext cx="4238981"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Do verification in 10-bit range</a:t>
            </a:r>
          </a:p>
        </p:txBody>
      </p:sp>
      <p:sp>
        <p:nvSpPr>
          <p:cNvPr id="28" name="Rectangle 27">
            <a:extLst>
              <a:ext uri="{FF2B5EF4-FFF2-40B4-BE49-F238E27FC236}">
                <a16:creationId xmlns:a16="http://schemas.microsoft.com/office/drawing/2014/main" id="{04446860-4854-0040-B268-85C3E883CBFC}"/>
              </a:ext>
            </a:extLst>
          </p:cNvPr>
          <p:cNvSpPr/>
          <p:nvPr/>
        </p:nvSpPr>
        <p:spPr>
          <a:xfrm>
            <a:off x="227025" y="5784589"/>
            <a:ext cx="772660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Add the counterexample into input if the verification fails  </a:t>
            </a:r>
          </a:p>
        </p:txBody>
      </p:sp>
      <p:sp>
        <p:nvSpPr>
          <p:cNvPr id="29" name="Rectangle 28">
            <a:extLst>
              <a:ext uri="{FF2B5EF4-FFF2-40B4-BE49-F238E27FC236}">
                <a16:creationId xmlns:a16="http://schemas.microsoft.com/office/drawing/2014/main" id="{5FD741BD-791F-DB4C-AE8C-EA98524781A8}"/>
              </a:ext>
            </a:extLst>
          </p:cNvPr>
          <p:cNvSpPr/>
          <p:nvPr/>
        </p:nvSpPr>
        <p:spPr>
          <a:xfrm>
            <a:off x="226540" y="4846992"/>
            <a:ext cx="656045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Constrain the input into 2-bit range for synthesis</a:t>
            </a:r>
          </a:p>
        </p:txBody>
      </p:sp>
      <p:sp>
        <p:nvSpPr>
          <p:cNvPr id="30" name="TextBox 29">
            <a:extLst>
              <a:ext uri="{FF2B5EF4-FFF2-40B4-BE49-F238E27FC236}">
                <a16:creationId xmlns:a16="http://schemas.microsoft.com/office/drawing/2014/main" id="{22385064-C11A-2A4D-B32E-1F4ABA0D5874}"/>
              </a:ext>
            </a:extLst>
          </p:cNvPr>
          <p:cNvSpPr txBox="1"/>
          <p:nvPr/>
        </p:nvSpPr>
        <p:spPr>
          <a:xfrm>
            <a:off x="10295882" y="3285861"/>
            <a:ext cx="1147610" cy="400110"/>
          </a:xfrm>
          <a:prstGeom prst="rect">
            <a:avLst/>
          </a:prstGeom>
          <a:noFill/>
        </p:spPr>
        <p:txBody>
          <a:bodyPr wrap="square" rtlCol="0">
            <a:spAutoFit/>
          </a:bodyPr>
          <a:lstStyle/>
          <a:p>
            <a:pPr algn="ctr"/>
            <a:r>
              <a:rPr lang="en-US" sz="2000" dirty="0"/>
              <a:t>Z3 solver</a:t>
            </a:r>
          </a:p>
        </p:txBody>
      </p:sp>
      <p:pic>
        <p:nvPicPr>
          <p:cNvPr id="31" name="Picture 30">
            <a:extLst>
              <a:ext uri="{FF2B5EF4-FFF2-40B4-BE49-F238E27FC236}">
                <a16:creationId xmlns:a16="http://schemas.microsoft.com/office/drawing/2014/main" id="{FC54DF75-20A2-754F-816C-6A83632682FC}"/>
              </a:ext>
            </a:extLst>
          </p:cNvPr>
          <p:cNvPicPr>
            <a:picLocks noChangeAspect="1"/>
          </p:cNvPicPr>
          <p:nvPr/>
        </p:nvPicPr>
        <p:blipFill>
          <a:blip r:embed="rId3"/>
          <a:stretch>
            <a:fillRect/>
          </a:stretch>
        </p:blipFill>
        <p:spPr>
          <a:xfrm>
            <a:off x="1825978" y="764284"/>
            <a:ext cx="869680" cy="1177693"/>
          </a:xfrm>
          <a:prstGeom prst="rect">
            <a:avLst/>
          </a:prstGeom>
          <a:solidFill>
            <a:schemeClr val="bg1"/>
          </a:solidFill>
        </p:spPr>
      </p:pic>
      <p:pic>
        <p:nvPicPr>
          <p:cNvPr id="35" name="Picture 34">
            <a:extLst>
              <a:ext uri="{FF2B5EF4-FFF2-40B4-BE49-F238E27FC236}">
                <a16:creationId xmlns:a16="http://schemas.microsoft.com/office/drawing/2014/main" id="{0EAA1363-8E58-D14F-B474-40C640EA3315}"/>
              </a:ext>
            </a:extLst>
          </p:cNvPr>
          <p:cNvPicPr>
            <a:picLocks noChangeAspect="1"/>
          </p:cNvPicPr>
          <p:nvPr/>
        </p:nvPicPr>
        <p:blipFill>
          <a:blip r:embed="rId3"/>
          <a:stretch>
            <a:fillRect/>
          </a:stretch>
        </p:blipFill>
        <p:spPr>
          <a:xfrm>
            <a:off x="9233205" y="4712670"/>
            <a:ext cx="869680" cy="1177693"/>
          </a:xfrm>
          <a:prstGeom prst="rect">
            <a:avLst/>
          </a:prstGeom>
          <a:solidFill>
            <a:schemeClr val="bg1"/>
          </a:solidFill>
        </p:spPr>
      </p:pic>
      <p:pic>
        <p:nvPicPr>
          <p:cNvPr id="36" name="Picture 35">
            <a:extLst>
              <a:ext uri="{FF2B5EF4-FFF2-40B4-BE49-F238E27FC236}">
                <a16:creationId xmlns:a16="http://schemas.microsoft.com/office/drawing/2014/main" id="{494E46C3-33D5-324D-8CB3-C0CD18B08A7F}"/>
              </a:ext>
            </a:extLst>
          </p:cNvPr>
          <p:cNvPicPr>
            <a:picLocks noChangeAspect="1"/>
          </p:cNvPicPr>
          <p:nvPr/>
        </p:nvPicPr>
        <p:blipFill>
          <a:blip r:embed="rId3"/>
          <a:stretch>
            <a:fillRect/>
          </a:stretch>
        </p:blipFill>
        <p:spPr>
          <a:xfrm>
            <a:off x="7714937" y="1605159"/>
            <a:ext cx="869680" cy="1177693"/>
          </a:xfrm>
          <a:prstGeom prst="rect">
            <a:avLst/>
          </a:prstGeom>
          <a:solidFill>
            <a:schemeClr val="bg1"/>
          </a:solidFill>
        </p:spPr>
      </p:pic>
      <p:pic>
        <p:nvPicPr>
          <p:cNvPr id="33" name="Picture 32">
            <a:extLst>
              <a:ext uri="{FF2B5EF4-FFF2-40B4-BE49-F238E27FC236}">
                <a16:creationId xmlns:a16="http://schemas.microsoft.com/office/drawing/2014/main" id="{1542F504-973D-8943-A06A-B9A5D8FFF854}"/>
              </a:ext>
            </a:extLst>
          </p:cNvPr>
          <p:cNvPicPr>
            <a:picLocks noChangeAspect="1"/>
          </p:cNvPicPr>
          <p:nvPr/>
        </p:nvPicPr>
        <p:blipFill>
          <a:blip r:embed="rId4"/>
          <a:stretch>
            <a:fillRect/>
          </a:stretch>
        </p:blipFill>
        <p:spPr>
          <a:xfrm>
            <a:off x="6858906" y="4463655"/>
            <a:ext cx="798881" cy="798881"/>
          </a:xfrm>
          <a:prstGeom prst="rect">
            <a:avLst/>
          </a:prstGeom>
        </p:spPr>
      </p:pic>
      <p:pic>
        <p:nvPicPr>
          <p:cNvPr id="34" name="Picture 33">
            <a:extLst>
              <a:ext uri="{FF2B5EF4-FFF2-40B4-BE49-F238E27FC236}">
                <a16:creationId xmlns:a16="http://schemas.microsoft.com/office/drawing/2014/main" id="{5EDABE14-9238-3540-BE44-F90C4C20B89A}"/>
              </a:ext>
            </a:extLst>
          </p:cNvPr>
          <p:cNvPicPr>
            <a:picLocks noChangeAspect="1"/>
          </p:cNvPicPr>
          <p:nvPr/>
        </p:nvPicPr>
        <p:blipFill>
          <a:blip r:embed="rId5"/>
          <a:stretch>
            <a:fillRect/>
          </a:stretch>
        </p:blipFill>
        <p:spPr>
          <a:xfrm>
            <a:off x="11199006" y="3850147"/>
            <a:ext cx="918415" cy="968970"/>
          </a:xfrm>
          <a:prstGeom prst="rect">
            <a:avLst/>
          </a:prstGeom>
        </p:spPr>
      </p:pic>
    </p:spTree>
    <p:extLst>
      <p:ext uri="{BB962C8B-B14F-4D97-AF65-F5344CB8AC3E}">
        <p14:creationId xmlns:p14="http://schemas.microsoft.com/office/powerpoint/2010/main" val="82951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61DB14EC-9C2D-4873-832C-1325D68DF011}"/>
              </a:ext>
            </a:extLst>
          </p:cNvPr>
          <p:cNvCxnSpPr>
            <a:cxnSpLocks/>
            <a:stCxn id="52" idx="3"/>
          </p:cNvCxnSpPr>
          <p:nvPr/>
        </p:nvCxnSpPr>
        <p:spPr>
          <a:xfrm flipV="1">
            <a:off x="8208866" y="1430207"/>
            <a:ext cx="1239496" cy="1503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D7E81D9-0CB3-4D4C-8C4C-A2813B6C485B}"/>
              </a:ext>
            </a:extLst>
          </p:cNvPr>
          <p:cNvCxnSpPr>
            <a:cxnSpLocks/>
            <a:stCxn id="54" idx="3"/>
          </p:cNvCxnSpPr>
          <p:nvPr/>
        </p:nvCxnSpPr>
        <p:spPr>
          <a:xfrm flipV="1">
            <a:off x="8208866" y="2362005"/>
            <a:ext cx="1286947" cy="79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3A9A4F-3F92-4EFE-B1C4-88DDBD0B094D}"/>
              </a:ext>
            </a:extLst>
          </p:cNvPr>
          <p:cNvCxnSpPr>
            <a:cxnSpLocks/>
            <a:stCxn id="56" idx="3"/>
          </p:cNvCxnSpPr>
          <p:nvPr/>
        </p:nvCxnSpPr>
        <p:spPr>
          <a:xfrm flipV="1">
            <a:off x="8208866" y="3276913"/>
            <a:ext cx="1300489" cy="102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F7B819-776C-47D1-B391-ADA90ADB1364}"/>
              </a:ext>
            </a:extLst>
          </p:cNvPr>
          <p:cNvCxnSpPr>
            <a:cxnSpLocks/>
            <a:stCxn id="58" idx="3"/>
          </p:cNvCxnSpPr>
          <p:nvPr/>
        </p:nvCxnSpPr>
        <p:spPr>
          <a:xfrm flipV="1">
            <a:off x="8208866" y="4187297"/>
            <a:ext cx="1303064" cy="1492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9DD8405F-5A8B-7E4E-847E-39DD11B23FE4}"/>
              </a:ext>
            </a:extLst>
          </p:cNvPr>
          <p:cNvGrpSpPr/>
          <p:nvPr/>
        </p:nvGrpSpPr>
        <p:grpSpPr>
          <a:xfrm>
            <a:off x="3482804" y="1037960"/>
            <a:ext cx="2276419" cy="3614083"/>
            <a:chOff x="1824105" y="562095"/>
            <a:chExt cx="1425880" cy="2375796"/>
          </a:xfrm>
        </p:grpSpPr>
        <p:sp>
          <p:nvSpPr>
            <p:cNvPr id="53" name="Rounded Rectangle 195">
              <a:extLst>
                <a:ext uri="{FF2B5EF4-FFF2-40B4-BE49-F238E27FC236}">
                  <a16:creationId xmlns:a16="http://schemas.microsoft.com/office/drawing/2014/main" id="{4299DAAC-DCA9-7B4A-AE49-3D812AB188AE}"/>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55" name="Straight Connector 54">
              <a:extLst>
                <a:ext uri="{FF2B5EF4-FFF2-40B4-BE49-F238E27FC236}">
                  <a16:creationId xmlns:a16="http://schemas.microsoft.com/office/drawing/2014/main" id="{D0FC0221-6FD1-FD41-A2F2-0350B65FC87F}"/>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6F68648-1E71-B54A-A205-B48ADACFEF05}"/>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07647F-66BF-1A48-8615-49A22D24B1FB}"/>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DB72743-ED0B-E94F-AE10-456586C74CF0}"/>
              </a:ext>
            </a:extLst>
          </p:cNvPr>
          <p:cNvSpPr txBox="1"/>
          <p:nvPr/>
        </p:nvSpPr>
        <p:spPr>
          <a:xfrm>
            <a:off x="3605576" y="1160015"/>
            <a:ext cx="2159283" cy="523220"/>
          </a:xfrm>
          <a:prstGeom prst="rect">
            <a:avLst/>
          </a:prstGeom>
          <a:noFill/>
        </p:spPr>
        <p:txBody>
          <a:bodyPr wrap="square" rtlCol="0">
            <a:spAutoFit/>
          </a:bodyPr>
          <a:lstStyle/>
          <a:p>
            <a:r>
              <a:rPr lang="en-US" sz="2800" dirty="0"/>
              <a:t>Container 1</a:t>
            </a:r>
          </a:p>
        </p:txBody>
      </p:sp>
      <p:sp>
        <p:nvSpPr>
          <p:cNvPr id="61" name="TextBox 60">
            <a:extLst>
              <a:ext uri="{FF2B5EF4-FFF2-40B4-BE49-F238E27FC236}">
                <a16:creationId xmlns:a16="http://schemas.microsoft.com/office/drawing/2014/main" id="{F6C83BF2-E717-A541-AA8F-F06C547B83AE}"/>
              </a:ext>
            </a:extLst>
          </p:cNvPr>
          <p:cNvSpPr txBox="1"/>
          <p:nvPr/>
        </p:nvSpPr>
        <p:spPr>
          <a:xfrm>
            <a:off x="3605576" y="2140391"/>
            <a:ext cx="2159283" cy="523220"/>
          </a:xfrm>
          <a:prstGeom prst="rect">
            <a:avLst/>
          </a:prstGeom>
          <a:noFill/>
        </p:spPr>
        <p:txBody>
          <a:bodyPr wrap="square" rtlCol="0">
            <a:spAutoFit/>
          </a:bodyPr>
          <a:lstStyle/>
          <a:p>
            <a:r>
              <a:rPr lang="en-US" sz="2800" dirty="0"/>
              <a:t>Container 2</a:t>
            </a:r>
          </a:p>
        </p:txBody>
      </p:sp>
      <p:sp>
        <p:nvSpPr>
          <p:cNvPr id="62" name="TextBox 61">
            <a:extLst>
              <a:ext uri="{FF2B5EF4-FFF2-40B4-BE49-F238E27FC236}">
                <a16:creationId xmlns:a16="http://schemas.microsoft.com/office/drawing/2014/main" id="{2333593A-E98B-D54A-9F94-FAFEEE71721B}"/>
              </a:ext>
            </a:extLst>
          </p:cNvPr>
          <p:cNvSpPr txBox="1"/>
          <p:nvPr/>
        </p:nvSpPr>
        <p:spPr>
          <a:xfrm>
            <a:off x="3605576" y="2961609"/>
            <a:ext cx="2159283" cy="523220"/>
          </a:xfrm>
          <a:prstGeom prst="rect">
            <a:avLst/>
          </a:prstGeom>
          <a:noFill/>
        </p:spPr>
        <p:txBody>
          <a:bodyPr wrap="square" rtlCol="0">
            <a:spAutoFit/>
          </a:bodyPr>
          <a:lstStyle/>
          <a:p>
            <a:r>
              <a:rPr lang="en-US" sz="2800" dirty="0"/>
              <a:t>Container 3</a:t>
            </a:r>
          </a:p>
        </p:txBody>
      </p:sp>
      <p:sp>
        <p:nvSpPr>
          <p:cNvPr id="63" name="TextBox 62">
            <a:extLst>
              <a:ext uri="{FF2B5EF4-FFF2-40B4-BE49-F238E27FC236}">
                <a16:creationId xmlns:a16="http://schemas.microsoft.com/office/drawing/2014/main" id="{577F9E0D-CD2C-3040-8586-4F10E6B93D8D}"/>
              </a:ext>
            </a:extLst>
          </p:cNvPr>
          <p:cNvSpPr txBox="1"/>
          <p:nvPr/>
        </p:nvSpPr>
        <p:spPr>
          <a:xfrm>
            <a:off x="3632780" y="3843917"/>
            <a:ext cx="2159283" cy="523220"/>
          </a:xfrm>
          <a:prstGeom prst="rect">
            <a:avLst/>
          </a:prstGeom>
          <a:noFill/>
        </p:spPr>
        <p:txBody>
          <a:bodyPr wrap="square" rtlCol="0">
            <a:spAutoFit/>
          </a:bodyPr>
          <a:lstStyle/>
          <a:p>
            <a:r>
              <a:rPr lang="en-US" sz="2800" dirty="0"/>
              <a:t>Container 4</a:t>
            </a:r>
          </a:p>
        </p:txBody>
      </p:sp>
      <p:cxnSp>
        <p:nvCxnSpPr>
          <p:cNvPr id="64" name="Straight Arrow Connector 63">
            <a:extLst>
              <a:ext uri="{FF2B5EF4-FFF2-40B4-BE49-F238E27FC236}">
                <a16:creationId xmlns:a16="http://schemas.microsoft.com/office/drawing/2014/main" id="{D8F3CD5E-F575-6545-B084-3269EDC09A54}"/>
              </a:ext>
            </a:extLst>
          </p:cNvPr>
          <p:cNvCxnSpPr>
            <a:cxnSpLocks/>
            <a:stCxn id="68" idx="3"/>
          </p:cNvCxnSpPr>
          <p:nvPr/>
        </p:nvCxnSpPr>
        <p:spPr>
          <a:xfrm>
            <a:off x="1732300" y="1445237"/>
            <a:ext cx="1750504" cy="1827157"/>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DDB4A67-E775-D947-AB46-EB657B7667E9}"/>
              </a:ext>
            </a:extLst>
          </p:cNvPr>
          <p:cNvCxnSpPr>
            <a:cxnSpLocks/>
          </p:cNvCxnSpPr>
          <p:nvPr/>
        </p:nvCxnSpPr>
        <p:spPr>
          <a:xfrm>
            <a:off x="2126029" y="2276297"/>
            <a:ext cx="1356776" cy="2801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0E8013F-85E7-8B4E-8855-7140D46E0832}"/>
              </a:ext>
            </a:extLst>
          </p:cNvPr>
          <p:cNvCxnSpPr>
            <a:cxnSpLocks/>
            <a:stCxn id="71" idx="3"/>
          </p:cNvCxnSpPr>
          <p:nvPr/>
        </p:nvCxnSpPr>
        <p:spPr>
          <a:xfrm flipV="1">
            <a:off x="1732300" y="1254613"/>
            <a:ext cx="1750510" cy="294761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657FD2-2E1C-454A-8D7C-CB371A5970F3}"/>
              </a:ext>
            </a:extLst>
          </p:cNvPr>
          <p:cNvCxnSpPr>
            <a:cxnSpLocks/>
            <a:stCxn id="70" idx="3"/>
            <a:endCxn id="63" idx="1"/>
          </p:cNvCxnSpPr>
          <p:nvPr/>
        </p:nvCxnSpPr>
        <p:spPr>
          <a:xfrm>
            <a:off x="1732300" y="3287126"/>
            <a:ext cx="1900480" cy="8184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105DC-9020-6541-941D-41DE3526462F}"/>
              </a:ext>
            </a:extLst>
          </p:cNvPr>
          <p:cNvGrpSpPr/>
          <p:nvPr/>
        </p:nvGrpSpPr>
        <p:grpSpPr>
          <a:xfrm>
            <a:off x="9511930" y="1037960"/>
            <a:ext cx="2276419" cy="3614083"/>
            <a:chOff x="1824105" y="562095"/>
            <a:chExt cx="1425880" cy="2375796"/>
          </a:xfrm>
        </p:grpSpPr>
        <p:sp>
          <p:nvSpPr>
            <p:cNvPr id="39" name="Rounded Rectangle 195">
              <a:extLst>
                <a:ext uri="{FF2B5EF4-FFF2-40B4-BE49-F238E27FC236}">
                  <a16:creationId xmlns:a16="http://schemas.microsoft.com/office/drawing/2014/main" id="{2842D3DE-C12F-7942-9EF7-540C1290FA69}"/>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40" name="Straight Connector 39">
              <a:extLst>
                <a:ext uri="{FF2B5EF4-FFF2-40B4-BE49-F238E27FC236}">
                  <a16:creationId xmlns:a16="http://schemas.microsoft.com/office/drawing/2014/main" id="{C52069C9-346D-7043-94BD-791F608A2ED5}"/>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08B5B6-E9F2-7C4C-A5FF-715DC8E0634C}"/>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8C0040-2513-3946-9CFB-8C8F635602F9}"/>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3CD5044F-6EB7-CA44-9761-C9288BE81F7D}"/>
              </a:ext>
            </a:extLst>
          </p:cNvPr>
          <p:cNvSpPr txBox="1"/>
          <p:nvPr/>
        </p:nvSpPr>
        <p:spPr>
          <a:xfrm>
            <a:off x="9647058" y="1172372"/>
            <a:ext cx="2159283" cy="523220"/>
          </a:xfrm>
          <a:prstGeom prst="rect">
            <a:avLst/>
          </a:prstGeom>
          <a:noFill/>
        </p:spPr>
        <p:txBody>
          <a:bodyPr wrap="square" rtlCol="0">
            <a:spAutoFit/>
          </a:bodyPr>
          <a:lstStyle/>
          <a:p>
            <a:r>
              <a:rPr lang="en-US" sz="2800" dirty="0"/>
              <a:t>Container 1</a:t>
            </a:r>
          </a:p>
        </p:txBody>
      </p:sp>
      <p:sp>
        <p:nvSpPr>
          <p:cNvPr id="44" name="TextBox 43">
            <a:extLst>
              <a:ext uri="{FF2B5EF4-FFF2-40B4-BE49-F238E27FC236}">
                <a16:creationId xmlns:a16="http://schemas.microsoft.com/office/drawing/2014/main" id="{2254B6B0-A868-DF41-8B94-87FDC5E7726C}"/>
              </a:ext>
            </a:extLst>
          </p:cNvPr>
          <p:cNvSpPr txBox="1"/>
          <p:nvPr/>
        </p:nvSpPr>
        <p:spPr>
          <a:xfrm>
            <a:off x="9647058" y="2152748"/>
            <a:ext cx="2159283" cy="523220"/>
          </a:xfrm>
          <a:prstGeom prst="rect">
            <a:avLst/>
          </a:prstGeom>
          <a:noFill/>
        </p:spPr>
        <p:txBody>
          <a:bodyPr wrap="square" rtlCol="0">
            <a:spAutoFit/>
          </a:bodyPr>
          <a:lstStyle/>
          <a:p>
            <a:r>
              <a:rPr lang="en-US" sz="2800" dirty="0"/>
              <a:t>Container 2</a:t>
            </a:r>
          </a:p>
        </p:txBody>
      </p:sp>
      <p:sp>
        <p:nvSpPr>
          <p:cNvPr id="45" name="TextBox 44">
            <a:extLst>
              <a:ext uri="{FF2B5EF4-FFF2-40B4-BE49-F238E27FC236}">
                <a16:creationId xmlns:a16="http://schemas.microsoft.com/office/drawing/2014/main" id="{B2BB419C-B4B3-9F44-961D-1E84E68373BC}"/>
              </a:ext>
            </a:extLst>
          </p:cNvPr>
          <p:cNvSpPr txBox="1"/>
          <p:nvPr/>
        </p:nvSpPr>
        <p:spPr>
          <a:xfrm>
            <a:off x="9647058" y="2973966"/>
            <a:ext cx="2159283" cy="523220"/>
          </a:xfrm>
          <a:prstGeom prst="rect">
            <a:avLst/>
          </a:prstGeom>
          <a:noFill/>
        </p:spPr>
        <p:txBody>
          <a:bodyPr wrap="square" rtlCol="0">
            <a:spAutoFit/>
          </a:bodyPr>
          <a:lstStyle/>
          <a:p>
            <a:r>
              <a:rPr lang="en-US" sz="2800" dirty="0"/>
              <a:t>Container 3</a:t>
            </a:r>
          </a:p>
        </p:txBody>
      </p:sp>
      <p:sp>
        <p:nvSpPr>
          <p:cNvPr id="46" name="TextBox 45">
            <a:extLst>
              <a:ext uri="{FF2B5EF4-FFF2-40B4-BE49-F238E27FC236}">
                <a16:creationId xmlns:a16="http://schemas.microsoft.com/office/drawing/2014/main" id="{B3491A46-5CE8-4246-9018-3BB514367AB7}"/>
              </a:ext>
            </a:extLst>
          </p:cNvPr>
          <p:cNvSpPr txBox="1"/>
          <p:nvPr/>
        </p:nvSpPr>
        <p:spPr>
          <a:xfrm>
            <a:off x="9674262" y="3856274"/>
            <a:ext cx="2159283" cy="523220"/>
          </a:xfrm>
          <a:prstGeom prst="rect">
            <a:avLst/>
          </a:prstGeom>
          <a:noFill/>
        </p:spPr>
        <p:txBody>
          <a:bodyPr wrap="square" rtlCol="0">
            <a:spAutoFit/>
          </a:bodyPr>
          <a:lstStyle/>
          <a:p>
            <a:r>
              <a:rPr lang="en-US" sz="2800" dirty="0"/>
              <a:t>Container 4</a:t>
            </a:r>
          </a:p>
        </p:txBody>
      </p:sp>
      <p:sp>
        <p:nvSpPr>
          <p:cNvPr id="52" name="Rounded Rectangle 98">
            <a:extLst>
              <a:ext uri="{FF2B5EF4-FFF2-40B4-BE49-F238E27FC236}">
                <a16:creationId xmlns:a16="http://schemas.microsoft.com/office/drawing/2014/main" id="{CF8992F2-6E7E-114F-B2F7-D3CD61F93C2A}"/>
              </a:ext>
            </a:extLst>
          </p:cNvPr>
          <p:cNvSpPr/>
          <p:nvPr/>
        </p:nvSpPr>
        <p:spPr>
          <a:xfrm>
            <a:off x="6770916"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54" name="Rounded Rectangle 98">
            <a:extLst>
              <a:ext uri="{FF2B5EF4-FFF2-40B4-BE49-F238E27FC236}">
                <a16:creationId xmlns:a16="http://schemas.microsoft.com/office/drawing/2014/main" id="{A2411BC8-3465-B14F-9A2E-6E48EC935CD1}"/>
              </a:ext>
            </a:extLst>
          </p:cNvPr>
          <p:cNvSpPr/>
          <p:nvPr/>
        </p:nvSpPr>
        <p:spPr>
          <a:xfrm>
            <a:off x="6770916"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56" name="Rounded Rectangle 98">
            <a:extLst>
              <a:ext uri="{FF2B5EF4-FFF2-40B4-BE49-F238E27FC236}">
                <a16:creationId xmlns:a16="http://schemas.microsoft.com/office/drawing/2014/main" id="{27336404-C1B7-1B45-AB5A-54112F303CD1}"/>
              </a:ext>
            </a:extLst>
          </p:cNvPr>
          <p:cNvSpPr/>
          <p:nvPr/>
        </p:nvSpPr>
        <p:spPr>
          <a:xfrm>
            <a:off x="6770916"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58" name="Rounded Rectangle 98">
            <a:extLst>
              <a:ext uri="{FF2B5EF4-FFF2-40B4-BE49-F238E27FC236}">
                <a16:creationId xmlns:a16="http://schemas.microsoft.com/office/drawing/2014/main" id="{F4A99C83-07AB-7E4C-B5CF-35058B966950}"/>
              </a:ext>
            </a:extLst>
          </p:cNvPr>
          <p:cNvSpPr/>
          <p:nvPr/>
        </p:nvSpPr>
        <p:spPr>
          <a:xfrm>
            <a:off x="6770916"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68" name="Rounded Rectangle 98">
            <a:extLst>
              <a:ext uri="{FF2B5EF4-FFF2-40B4-BE49-F238E27FC236}">
                <a16:creationId xmlns:a16="http://schemas.microsoft.com/office/drawing/2014/main" id="{8F6796E2-F5C3-9844-874C-0A7D91BDF81E}"/>
              </a:ext>
            </a:extLst>
          </p:cNvPr>
          <p:cNvSpPr/>
          <p:nvPr/>
        </p:nvSpPr>
        <p:spPr>
          <a:xfrm>
            <a:off x="294350"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69" name="Rounded Rectangle 98">
            <a:extLst>
              <a:ext uri="{FF2B5EF4-FFF2-40B4-BE49-F238E27FC236}">
                <a16:creationId xmlns:a16="http://schemas.microsoft.com/office/drawing/2014/main" id="{63CB4A03-02D9-6540-9155-8CEC7CDD7D54}"/>
              </a:ext>
            </a:extLst>
          </p:cNvPr>
          <p:cNvSpPr/>
          <p:nvPr/>
        </p:nvSpPr>
        <p:spPr>
          <a:xfrm>
            <a:off x="294350"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70" name="Rounded Rectangle 98">
            <a:extLst>
              <a:ext uri="{FF2B5EF4-FFF2-40B4-BE49-F238E27FC236}">
                <a16:creationId xmlns:a16="http://schemas.microsoft.com/office/drawing/2014/main" id="{0BE9D63A-81EE-A341-A287-F25BFB6B442B}"/>
              </a:ext>
            </a:extLst>
          </p:cNvPr>
          <p:cNvSpPr/>
          <p:nvPr/>
        </p:nvSpPr>
        <p:spPr>
          <a:xfrm>
            <a:off x="294350"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71" name="Rounded Rectangle 98">
            <a:extLst>
              <a:ext uri="{FF2B5EF4-FFF2-40B4-BE49-F238E27FC236}">
                <a16:creationId xmlns:a16="http://schemas.microsoft.com/office/drawing/2014/main" id="{F71AD462-FC55-5747-8DB9-B590EFEED6AB}"/>
              </a:ext>
            </a:extLst>
          </p:cNvPr>
          <p:cNvSpPr/>
          <p:nvPr/>
        </p:nvSpPr>
        <p:spPr>
          <a:xfrm>
            <a:off x="294350"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72" name="TextBox 71">
            <a:extLst>
              <a:ext uri="{FF2B5EF4-FFF2-40B4-BE49-F238E27FC236}">
                <a16:creationId xmlns:a16="http://schemas.microsoft.com/office/drawing/2014/main" id="{D95AB600-CDBD-DD48-BF35-F2B9688853AF}"/>
              </a:ext>
            </a:extLst>
          </p:cNvPr>
          <p:cNvSpPr txBox="1"/>
          <p:nvPr/>
        </p:nvSpPr>
        <p:spPr>
          <a:xfrm>
            <a:off x="977742" y="4725693"/>
            <a:ext cx="4368762" cy="523220"/>
          </a:xfrm>
          <a:prstGeom prst="rect">
            <a:avLst/>
          </a:prstGeom>
          <a:noFill/>
        </p:spPr>
        <p:txBody>
          <a:bodyPr wrap="square" rtlCol="0">
            <a:spAutoFit/>
          </a:bodyPr>
          <a:lstStyle/>
          <a:p>
            <a:r>
              <a:rPr lang="en-US" sz="2800" dirty="0"/>
              <a:t>Indicator-variable allocation</a:t>
            </a:r>
          </a:p>
        </p:txBody>
      </p:sp>
      <p:sp>
        <p:nvSpPr>
          <p:cNvPr id="73" name="TextBox 72">
            <a:extLst>
              <a:ext uri="{FF2B5EF4-FFF2-40B4-BE49-F238E27FC236}">
                <a16:creationId xmlns:a16="http://schemas.microsoft.com/office/drawing/2014/main" id="{8A51BE10-177B-AE4C-9245-BFA8FC937F9A}"/>
              </a:ext>
            </a:extLst>
          </p:cNvPr>
          <p:cNvSpPr txBox="1"/>
          <p:nvPr/>
        </p:nvSpPr>
        <p:spPr>
          <a:xfrm>
            <a:off x="7333692" y="4725693"/>
            <a:ext cx="3187499" cy="523220"/>
          </a:xfrm>
          <a:prstGeom prst="rect">
            <a:avLst/>
          </a:prstGeom>
          <a:noFill/>
        </p:spPr>
        <p:txBody>
          <a:bodyPr wrap="square" rtlCol="0">
            <a:spAutoFit/>
          </a:bodyPr>
          <a:lstStyle/>
          <a:p>
            <a:r>
              <a:rPr lang="en-US" sz="2800" dirty="0"/>
              <a:t>Canonical allocation</a:t>
            </a:r>
          </a:p>
        </p:txBody>
      </p:sp>
      <p:sp>
        <p:nvSpPr>
          <p:cNvPr id="3" name="Rectangle 2">
            <a:extLst>
              <a:ext uri="{FF2B5EF4-FFF2-40B4-BE49-F238E27FC236}">
                <a16:creationId xmlns:a16="http://schemas.microsoft.com/office/drawing/2014/main" id="{D7B2C905-1C57-3A49-9FCA-CBA37FDA671F}"/>
              </a:ext>
            </a:extLst>
          </p:cNvPr>
          <p:cNvSpPr/>
          <p:nvPr/>
        </p:nvSpPr>
        <p:spPr>
          <a:xfrm>
            <a:off x="384697" y="146481"/>
            <a:ext cx="9923614" cy="677108"/>
          </a:xfrm>
          <a:prstGeom prst="rect">
            <a:avLst/>
          </a:prstGeom>
        </p:spPr>
        <p:txBody>
          <a:bodyPr wrap="none">
            <a:spAutoFit/>
          </a:bodyPr>
          <a:lstStyle/>
          <a:p>
            <a:r>
              <a:rPr lang="en-US" sz="3800">
                <a:solidFill>
                  <a:srgbClr val="0000FF"/>
                </a:solidFill>
                <a:latin typeface="Calibri"/>
                <a:ea typeface="+mj-ea"/>
                <a:cs typeface="+mj-cs"/>
              </a:rPr>
              <a:t>Canonicalized allocation vs synthesized allocation</a:t>
            </a:r>
          </a:p>
        </p:txBody>
      </p:sp>
      <p:sp>
        <p:nvSpPr>
          <p:cNvPr id="47" name="Rectangle 46">
            <a:extLst>
              <a:ext uri="{FF2B5EF4-FFF2-40B4-BE49-F238E27FC236}">
                <a16:creationId xmlns:a16="http://schemas.microsoft.com/office/drawing/2014/main" id="{B1ABA3FC-E6AE-3E49-82F9-86AD23A531F0}"/>
              </a:ext>
            </a:extLst>
          </p:cNvPr>
          <p:cNvSpPr/>
          <p:nvPr/>
        </p:nvSpPr>
        <p:spPr>
          <a:xfrm>
            <a:off x="226540" y="5724739"/>
            <a:ext cx="1059854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“semantically” equivalent</a:t>
            </a:r>
          </a:p>
        </p:txBody>
      </p:sp>
      <p:sp>
        <p:nvSpPr>
          <p:cNvPr id="48" name="Rectangle 47">
            <a:extLst>
              <a:ext uri="{FF2B5EF4-FFF2-40B4-BE49-F238E27FC236}">
                <a16:creationId xmlns:a16="http://schemas.microsoft.com/office/drawing/2014/main" id="{B036DBF3-B11A-9843-A315-E56D875A3584}"/>
              </a:ext>
            </a:extLst>
          </p:cNvPr>
          <p:cNvSpPr/>
          <p:nvPr/>
        </p:nvSpPr>
        <p:spPr>
          <a:xfrm>
            <a:off x="227025" y="6155295"/>
            <a:ext cx="10606558"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Canonicalized-allocation has smaller search space for program synthesis problem</a:t>
            </a:r>
            <a:endParaRPr lang="en-US" sz="2400" dirty="0">
              <a:latin typeface="Calibri"/>
              <a:ea typeface="+mj-ea"/>
              <a:cs typeface="+mj-cs"/>
            </a:endParaRPr>
          </a:p>
        </p:txBody>
      </p:sp>
      <p:sp>
        <p:nvSpPr>
          <p:cNvPr id="49" name="Rectangle 48">
            <a:extLst>
              <a:ext uri="{FF2B5EF4-FFF2-40B4-BE49-F238E27FC236}">
                <a16:creationId xmlns:a16="http://schemas.microsoft.com/office/drawing/2014/main" id="{C1C7C17D-204B-5448-9E9B-3196EBFC92B8}"/>
              </a:ext>
            </a:extLst>
          </p:cNvPr>
          <p:cNvSpPr/>
          <p:nvPr/>
        </p:nvSpPr>
        <p:spPr>
          <a:xfrm>
            <a:off x="226540" y="5279479"/>
            <a:ext cx="1029583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“syntatically” different</a:t>
            </a:r>
          </a:p>
        </p:txBody>
      </p:sp>
    </p:spTree>
    <p:extLst>
      <p:ext uri="{BB962C8B-B14F-4D97-AF65-F5344CB8AC3E}">
        <p14:creationId xmlns:p14="http://schemas.microsoft.com/office/powerpoint/2010/main" val="224890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252878" cy="369332"/>
          </a:xfrm>
          <a:prstGeom prst="rect">
            <a:avLst/>
          </a:prstGeom>
        </p:spPr>
        <p:txBody>
          <a:bodyPr wrap="none">
            <a:spAutoFit/>
          </a:bodyPr>
          <a:lstStyle/>
          <a:p>
            <a:r>
              <a:rPr lang="en-US" sz="3800">
                <a:solidFill>
                  <a:srgbClr val="0000FF"/>
                </a:solidFill>
                <a:latin typeface="Calibri"/>
                <a:ea typeface="+mj-ea"/>
                <a:cs typeface="+mj-cs"/>
              </a:rPr>
              <a:t>Gradual search for stateless ALU</a:t>
            </a:r>
          </a:p>
        </p:txBody>
      </p:sp>
      <p:sp>
        <p:nvSpPr>
          <p:cNvPr id="5" name="Oval 4">
            <a:extLst>
              <a:ext uri="{FF2B5EF4-FFF2-40B4-BE49-F238E27FC236}">
                <a16:creationId xmlns:a16="http://schemas.microsoft.com/office/drawing/2014/main" id="{0B6100FD-F1D4-2744-9B3C-2F632E622370}"/>
              </a:ext>
            </a:extLst>
          </p:cNvPr>
          <p:cNvSpPr/>
          <p:nvPr/>
        </p:nvSpPr>
        <p:spPr>
          <a:xfrm>
            <a:off x="1636989" y="1428750"/>
            <a:ext cx="8401706" cy="39433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1514D34-827E-E146-B468-D25E8CD9F828}"/>
              </a:ext>
            </a:extLst>
          </p:cNvPr>
          <p:cNvSpPr/>
          <p:nvPr/>
        </p:nvSpPr>
        <p:spPr>
          <a:xfrm>
            <a:off x="1636989" y="1771649"/>
            <a:ext cx="6897412" cy="3199039"/>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F55E4699-EF5B-8546-9B27-61A338791257}"/>
              </a:ext>
            </a:extLst>
          </p:cNvPr>
          <p:cNvSpPr/>
          <p:nvPr/>
        </p:nvSpPr>
        <p:spPr>
          <a:xfrm>
            <a:off x="1636988" y="2076450"/>
            <a:ext cx="5354361" cy="252442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6530D7D-12E2-3949-8AD8-0336EBC7A48B}"/>
              </a:ext>
            </a:extLst>
          </p:cNvPr>
          <p:cNvSpPr/>
          <p:nvPr/>
        </p:nvSpPr>
        <p:spPr>
          <a:xfrm>
            <a:off x="1636987" y="2351992"/>
            <a:ext cx="3868463" cy="2038351"/>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F651BB5C-EBF6-9944-9E1D-75D4CCEB39E2}"/>
              </a:ext>
            </a:extLst>
          </p:cNvPr>
          <p:cNvSpPr txBox="1"/>
          <p:nvPr/>
        </p:nvSpPr>
        <p:spPr>
          <a:xfrm>
            <a:off x="2943555" y="3089516"/>
            <a:ext cx="1590345" cy="646331"/>
          </a:xfrm>
          <a:prstGeom prst="rect">
            <a:avLst/>
          </a:prstGeom>
          <a:noFill/>
        </p:spPr>
        <p:txBody>
          <a:bodyPr wrap="square" rtlCol="0">
            <a:spAutoFit/>
          </a:bodyPr>
          <a:lstStyle/>
          <a:p>
            <a:r>
              <a:rPr lang="en-US" dirty="0"/>
              <a:t>Arithmetic</a:t>
            </a:r>
          </a:p>
          <a:p>
            <a:r>
              <a:rPr lang="en-US" dirty="0"/>
              <a:t>(i.e. +/-)</a:t>
            </a:r>
          </a:p>
        </p:txBody>
      </p:sp>
      <p:sp>
        <p:nvSpPr>
          <p:cNvPr id="16" name="TextBox 15">
            <a:extLst>
              <a:ext uri="{FF2B5EF4-FFF2-40B4-BE49-F238E27FC236}">
                <a16:creationId xmlns:a16="http://schemas.microsoft.com/office/drawing/2014/main" id="{3BE14FDC-8CDC-CF4D-8DD5-A07D4D7431B5}"/>
              </a:ext>
            </a:extLst>
          </p:cNvPr>
          <p:cNvSpPr txBox="1"/>
          <p:nvPr/>
        </p:nvSpPr>
        <p:spPr>
          <a:xfrm>
            <a:off x="5609569" y="3105784"/>
            <a:ext cx="1519564" cy="646331"/>
          </a:xfrm>
          <a:prstGeom prst="rect">
            <a:avLst/>
          </a:prstGeom>
          <a:noFill/>
        </p:spPr>
        <p:txBody>
          <a:bodyPr wrap="square" rtlCol="0">
            <a:spAutoFit/>
          </a:bodyPr>
          <a:lstStyle/>
          <a:p>
            <a:r>
              <a:rPr lang="en-US" dirty="0"/>
              <a:t>Relation</a:t>
            </a:r>
          </a:p>
          <a:p>
            <a:r>
              <a:rPr lang="en-US" dirty="0"/>
              <a:t>(i.e. !=, &gt;, &lt;)</a:t>
            </a:r>
          </a:p>
        </p:txBody>
      </p:sp>
      <p:sp>
        <p:nvSpPr>
          <p:cNvPr id="17" name="TextBox 16">
            <a:extLst>
              <a:ext uri="{FF2B5EF4-FFF2-40B4-BE49-F238E27FC236}">
                <a16:creationId xmlns:a16="http://schemas.microsoft.com/office/drawing/2014/main" id="{4A050147-025D-5F42-B920-8D68DA9AFAEA}"/>
              </a:ext>
            </a:extLst>
          </p:cNvPr>
          <p:cNvSpPr txBox="1"/>
          <p:nvPr/>
        </p:nvSpPr>
        <p:spPr>
          <a:xfrm>
            <a:off x="7129133" y="3116044"/>
            <a:ext cx="1305583" cy="646331"/>
          </a:xfrm>
          <a:prstGeom prst="rect">
            <a:avLst/>
          </a:prstGeom>
          <a:noFill/>
        </p:spPr>
        <p:txBody>
          <a:bodyPr wrap="square" rtlCol="0">
            <a:spAutoFit/>
          </a:bodyPr>
          <a:lstStyle/>
          <a:p>
            <a:r>
              <a:rPr lang="en-US" dirty="0"/>
              <a:t>Condition</a:t>
            </a:r>
          </a:p>
          <a:p>
            <a:r>
              <a:rPr lang="en-US" dirty="0"/>
              <a:t>(i.e. if-else) </a:t>
            </a:r>
          </a:p>
        </p:txBody>
      </p:sp>
      <p:sp>
        <p:nvSpPr>
          <p:cNvPr id="18" name="TextBox 17">
            <a:extLst>
              <a:ext uri="{FF2B5EF4-FFF2-40B4-BE49-F238E27FC236}">
                <a16:creationId xmlns:a16="http://schemas.microsoft.com/office/drawing/2014/main" id="{3BAAEACC-FF81-B540-B749-7B3B3F0011D2}"/>
              </a:ext>
            </a:extLst>
          </p:cNvPr>
          <p:cNvSpPr txBox="1"/>
          <p:nvPr/>
        </p:nvSpPr>
        <p:spPr>
          <a:xfrm>
            <a:off x="8581698" y="3100436"/>
            <a:ext cx="1305583" cy="646331"/>
          </a:xfrm>
          <a:prstGeom prst="rect">
            <a:avLst/>
          </a:prstGeom>
          <a:noFill/>
        </p:spPr>
        <p:txBody>
          <a:bodyPr wrap="square" rtlCol="0">
            <a:spAutoFit/>
          </a:bodyPr>
          <a:lstStyle/>
          <a:p>
            <a:r>
              <a:rPr lang="en-US" dirty="0"/>
              <a:t>Boolean</a:t>
            </a:r>
          </a:p>
          <a:p>
            <a:r>
              <a:rPr lang="en-US" dirty="0"/>
              <a:t>(i.e. ||, &amp;&amp;)</a:t>
            </a:r>
          </a:p>
        </p:txBody>
      </p:sp>
      <p:sp>
        <p:nvSpPr>
          <p:cNvPr id="19" name="Rectangle 18">
            <a:extLst>
              <a:ext uri="{FF2B5EF4-FFF2-40B4-BE49-F238E27FC236}">
                <a16:creationId xmlns:a16="http://schemas.microsoft.com/office/drawing/2014/main" id="{43B6F700-C02C-1D45-8E70-037B7DE28553}"/>
              </a:ext>
            </a:extLst>
          </p:cNvPr>
          <p:cNvSpPr/>
          <p:nvPr/>
        </p:nvSpPr>
        <p:spPr>
          <a:xfrm>
            <a:off x="601100" y="5402583"/>
            <a:ext cx="739632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Rank the operation appearing in program by frequency</a:t>
            </a:r>
          </a:p>
        </p:txBody>
      </p:sp>
      <p:sp>
        <p:nvSpPr>
          <p:cNvPr id="20" name="Rectangle 19">
            <a:extLst>
              <a:ext uri="{FF2B5EF4-FFF2-40B4-BE49-F238E27FC236}">
                <a16:creationId xmlns:a16="http://schemas.microsoft.com/office/drawing/2014/main" id="{CF910A0A-CB62-5348-B313-851802466402}"/>
              </a:ext>
            </a:extLst>
          </p:cNvPr>
          <p:cNvSpPr/>
          <p:nvPr/>
        </p:nvSpPr>
        <p:spPr>
          <a:xfrm>
            <a:off x="601100" y="5877678"/>
            <a:ext cx="6938374"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Choose simpler stateless ALU for program synthesis</a:t>
            </a:r>
          </a:p>
        </p:txBody>
      </p:sp>
    </p:spTree>
    <p:extLst>
      <p:ext uri="{BB962C8B-B14F-4D97-AF65-F5344CB8AC3E}">
        <p14:creationId xmlns:p14="http://schemas.microsoft.com/office/powerpoint/2010/main" val="8385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9"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a:xfrm>
            <a:off x="838200" y="126790"/>
            <a:ext cx="10515600" cy="1325563"/>
          </a:xfrm>
        </p:spPr>
        <p:txBody>
          <a:bodyPr>
            <a:normAutofit/>
          </a:bodyPr>
          <a:lstStyle/>
          <a:p>
            <a:r>
              <a:rPr lang="en-US" dirty="0">
                <a:solidFill>
                  <a:srgbClr val="0000FF"/>
                </a:solidFill>
                <a:latin typeface="Calibri"/>
              </a:rPr>
              <a:t>Programmable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1182350" cy="5166099"/>
          </a:xfrm>
        </p:spPr>
        <p:txBody>
          <a:bodyPr>
            <a:normAutofit lnSpcReduction="10000"/>
          </a:bodyPr>
          <a:lstStyle/>
          <a:p>
            <a:r>
              <a:rPr lang="en-US" dirty="0"/>
              <a:t>Lots of programmable network devices (e.g., switch, </a:t>
            </a:r>
            <a:r>
              <a:rPr lang="en-US" dirty="0" err="1"/>
              <a:t>smartNIC</a:t>
            </a:r>
            <a:r>
              <a:rPr lang="en-US" dirty="0"/>
              <a:t>, </a:t>
            </a:r>
            <a:r>
              <a:rPr lang="en-US" dirty="0" err="1"/>
              <a:t>NetFPGA</a:t>
            </a:r>
            <a:r>
              <a:rPr lang="en-US" dirty="0"/>
              <a:t>)</a:t>
            </a:r>
          </a:p>
          <a:p>
            <a:endParaRPr lang="en-US" dirty="0"/>
          </a:p>
          <a:p>
            <a:endParaRPr lang="en-US" dirty="0"/>
          </a:p>
          <a:p>
            <a:endParaRPr lang="en-US" dirty="0"/>
          </a:p>
          <a:p>
            <a:endParaRPr lang="en-US" dirty="0"/>
          </a:p>
          <a:p>
            <a:endParaRPr lang="en-US" dirty="0"/>
          </a:p>
          <a:p>
            <a:r>
              <a:rPr lang="en-US" dirty="0"/>
              <a:t>Allows us to program new functionality into the network (e.g., caching, load balancing, congestion control, etc.)</a:t>
            </a:r>
          </a:p>
          <a:p>
            <a:endParaRPr lang="en-US" dirty="0"/>
          </a:p>
          <a:p>
            <a:r>
              <a:rPr lang="en-US" dirty="0"/>
              <a:t>Easy to get started with programming these devices, but hard to write optimized code. Because of two main reasons:</a:t>
            </a:r>
          </a:p>
          <a:p>
            <a:endParaRPr lang="en-US" dirty="0"/>
          </a:p>
          <a:p>
            <a:endParaRPr lang="en-US" dirty="0"/>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814416" y="1952064"/>
            <a:ext cx="2264142" cy="2066738"/>
            <a:chOff x="1695144" y="0"/>
            <a:chExt cx="8801711"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a:blip r:embed="rId3"/>
            <a:stretch>
              <a:fillRect/>
            </a:stretch>
          </p:blipFill>
          <p:spPr>
            <a:xfrm>
              <a:off x="1695144" y="0"/>
              <a:ext cx="8801711" cy="6858000"/>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82F9B7E0-547C-5049-923C-9B6D7D5DD024}"/>
              </a:ext>
            </a:extLst>
          </p:cNvPr>
          <p:cNvPicPr>
            <a:picLocks noChangeAspect="1"/>
          </p:cNvPicPr>
          <p:nvPr/>
        </p:nvPicPr>
        <p:blipFill>
          <a:blip r:embed="rId4"/>
          <a:stretch>
            <a:fillRect/>
          </a:stretch>
        </p:blipFill>
        <p:spPr>
          <a:xfrm>
            <a:off x="5054773" y="1952064"/>
            <a:ext cx="1905000" cy="1905000"/>
          </a:xfrm>
          <a:prstGeom prst="rect">
            <a:avLst/>
          </a:prstGeom>
        </p:spPr>
      </p:pic>
      <p:pic>
        <p:nvPicPr>
          <p:cNvPr id="11" name="Picture 10">
            <a:extLst>
              <a:ext uri="{FF2B5EF4-FFF2-40B4-BE49-F238E27FC236}">
                <a16:creationId xmlns:a16="http://schemas.microsoft.com/office/drawing/2014/main" id="{504176F0-0F6E-A64E-A667-36E30A6C8CD5}"/>
              </a:ext>
            </a:extLst>
          </p:cNvPr>
          <p:cNvPicPr>
            <a:picLocks noChangeAspect="1"/>
          </p:cNvPicPr>
          <p:nvPr/>
        </p:nvPicPr>
        <p:blipFill>
          <a:blip r:embed="rId5"/>
          <a:stretch>
            <a:fillRect/>
          </a:stretch>
        </p:blipFill>
        <p:spPr>
          <a:xfrm>
            <a:off x="8568010" y="2096940"/>
            <a:ext cx="2438218" cy="1698625"/>
          </a:xfrm>
          <a:prstGeom prst="rect">
            <a:avLst/>
          </a:prstGeom>
        </p:spPr>
      </p:pic>
    </p:spTree>
    <p:extLst>
      <p:ext uri="{BB962C8B-B14F-4D97-AF65-F5344CB8AC3E}">
        <p14:creationId xmlns:p14="http://schemas.microsoft.com/office/powerpoint/2010/main" val="146652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benchmarks</a:t>
            </a:r>
          </a:p>
        </p:txBody>
      </p:sp>
      <p:sp>
        <p:nvSpPr>
          <p:cNvPr id="5" name="TextBox 4">
            <a:extLst>
              <a:ext uri="{FF2B5EF4-FFF2-40B4-BE49-F238E27FC236}">
                <a16:creationId xmlns:a16="http://schemas.microsoft.com/office/drawing/2014/main" id="{2E43FD2C-73AC-8340-9279-08D34ACFC067}"/>
              </a:ext>
            </a:extLst>
          </p:cNvPr>
          <p:cNvSpPr txBox="1"/>
          <p:nvPr/>
        </p:nvSpPr>
        <p:spPr>
          <a:xfrm>
            <a:off x="926757" y="1989433"/>
            <a:ext cx="6932140"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t>Add (1==1)</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if-else statement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order of statement within if </a:t>
            </a:r>
          </a:p>
        </p:txBody>
      </p:sp>
      <p:sp>
        <p:nvSpPr>
          <p:cNvPr id="6" name="TextBox 5">
            <a:extLst>
              <a:ext uri="{FF2B5EF4-FFF2-40B4-BE49-F238E27FC236}">
                <a16:creationId xmlns:a16="http://schemas.microsoft.com/office/drawing/2014/main" id="{5EDC3E62-9309-6C4A-8691-357902D7B937}"/>
              </a:ext>
            </a:extLst>
          </p:cNvPr>
          <p:cNvSpPr txBox="1"/>
          <p:nvPr/>
        </p:nvSpPr>
        <p:spPr>
          <a:xfrm>
            <a:off x="926757" y="1389809"/>
            <a:ext cx="6932140" cy="369332"/>
          </a:xfrm>
          <a:prstGeom prst="rect">
            <a:avLst/>
          </a:prstGeom>
          <a:noFill/>
        </p:spPr>
        <p:txBody>
          <a:bodyPr wrap="square" rtlCol="0">
            <a:spAutoFit/>
          </a:bodyPr>
          <a:lstStyle/>
          <a:p>
            <a:r>
              <a:rPr lang="en-US" b="1"/>
              <a:t>Totally three ways to generate mutator </a:t>
            </a:r>
          </a:p>
        </p:txBody>
      </p:sp>
      <p:sp>
        <p:nvSpPr>
          <p:cNvPr id="7" name="Rectangle 6">
            <a:extLst>
              <a:ext uri="{FF2B5EF4-FFF2-40B4-BE49-F238E27FC236}">
                <a16:creationId xmlns:a16="http://schemas.microsoft.com/office/drawing/2014/main" id="{0D4AA46B-A73E-7440-8E16-276B65AC2BD6}"/>
              </a:ext>
            </a:extLst>
          </p:cNvPr>
          <p:cNvSpPr/>
          <p:nvPr/>
        </p:nvSpPr>
        <p:spPr>
          <a:xfrm>
            <a:off x="4642021" y="3097430"/>
            <a:ext cx="7393460" cy="369332"/>
          </a:xfrm>
          <a:prstGeom prst="rect">
            <a:avLst/>
          </a:prstGeom>
        </p:spPr>
        <p:txBody>
          <a:bodyPr wrap="square">
            <a:spAutoFit/>
          </a:bodyPr>
          <a:lstStyle/>
          <a:p>
            <a:r>
              <a:rPr lang="en-US"/>
              <a:t>if (condition_1) {do A;} else {do B;} -----&gt; if(!condition_1) {do B;} else {do A;}</a:t>
            </a:r>
          </a:p>
        </p:txBody>
      </p:sp>
      <p:sp>
        <p:nvSpPr>
          <p:cNvPr id="3" name="Rectangle 2">
            <a:extLst>
              <a:ext uri="{FF2B5EF4-FFF2-40B4-BE49-F238E27FC236}">
                <a16:creationId xmlns:a16="http://schemas.microsoft.com/office/drawing/2014/main" id="{F3EB28DC-E27A-2147-9B97-993393C42118}"/>
              </a:ext>
            </a:extLst>
          </p:cNvPr>
          <p:cNvSpPr/>
          <p:nvPr/>
        </p:nvSpPr>
        <p:spPr>
          <a:xfrm>
            <a:off x="5214551" y="4159259"/>
            <a:ext cx="6820930" cy="369332"/>
          </a:xfrm>
          <a:prstGeom prst="rect">
            <a:avLst/>
          </a:prstGeom>
        </p:spPr>
        <p:txBody>
          <a:bodyPr wrap="square">
            <a:spAutoFit/>
          </a:bodyPr>
          <a:lstStyle/>
          <a:p>
            <a:r>
              <a:rPr lang="en-US" dirty="0"/>
              <a:t>if (condition_1 &amp;&amp; condition_2) -----&gt; if (condition_2 &amp;&amp; condition_1)</a:t>
            </a:r>
          </a:p>
        </p:txBody>
      </p:sp>
      <p:sp>
        <p:nvSpPr>
          <p:cNvPr id="8" name="Rectangle 7">
            <a:extLst>
              <a:ext uri="{FF2B5EF4-FFF2-40B4-BE49-F238E27FC236}">
                <a16:creationId xmlns:a16="http://schemas.microsoft.com/office/drawing/2014/main" id="{9371B809-CEB2-674E-A509-DAAD50B43576}"/>
              </a:ext>
            </a:extLst>
          </p:cNvPr>
          <p:cNvSpPr/>
          <p:nvPr/>
        </p:nvSpPr>
        <p:spPr>
          <a:xfrm>
            <a:off x="4662620" y="1990304"/>
            <a:ext cx="6820930" cy="369332"/>
          </a:xfrm>
          <a:prstGeom prst="rect">
            <a:avLst/>
          </a:prstGeom>
        </p:spPr>
        <p:txBody>
          <a:bodyPr wrap="square">
            <a:spAutoFit/>
          </a:bodyPr>
          <a:lstStyle/>
          <a:p>
            <a:r>
              <a:rPr lang="en-US"/>
              <a:t>if (condition_1) {do A;} -----&gt; if (condition_1 &amp;&amp; 1==1) {do A;}</a:t>
            </a:r>
          </a:p>
        </p:txBody>
      </p:sp>
      <p:sp>
        <p:nvSpPr>
          <p:cNvPr id="9" name="Oval 8">
            <a:extLst>
              <a:ext uri="{FF2B5EF4-FFF2-40B4-BE49-F238E27FC236}">
                <a16:creationId xmlns:a16="http://schemas.microsoft.com/office/drawing/2014/main" id="{8C472178-6F34-FF4F-A217-9AD4A995DDB2}"/>
              </a:ext>
            </a:extLst>
          </p:cNvPr>
          <p:cNvSpPr/>
          <p:nvPr/>
        </p:nvSpPr>
        <p:spPr>
          <a:xfrm>
            <a:off x="9045146" y="1841337"/>
            <a:ext cx="803190" cy="6672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202F55D-7C94-3844-AF03-590419D54FC3}"/>
              </a:ext>
            </a:extLst>
          </p:cNvPr>
          <p:cNvSpPr/>
          <p:nvPr/>
        </p:nvSpPr>
        <p:spPr>
          <a:xfrm>
            <a:off x="8625016" y="2937474"/>
            <a:ext cx="1371600" cy="6672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395000-47E3-274A-B7F0-0AA4EA95B411}"/>
              </a:ext>
            </a:extLst>
          </p:cNvPr>
          <p:cNvSpPr/>
          <p:nvPr/>
        </p:nvSpPr>
        <p:spPr>
          <a:xfrm>
            <a:off x="580768" y="4897051"/>
            <a:ext cx="10775092" cy="830997"/>
          </a:xfrm>
          <a:prstGeom prst="rect">
            <a:avLst/>
          </a:prstGeom>
        </p:spPr>
        <p:txBody>
          <a:bodyPr wrap="square">
            <a:spAutoFit/>
          </a:bodyPr>
          <a:lstStyle/>
          <a:p>
            <a:pPr marL="342900" lvl="0" indent="-342900" defTabSz="457200">
              <a:spcBef>
                <a:spcPct val="0"/>
              </a:spcBef>
              <a:buFont typeface="Arial" panose="020B0604020202020204" pitchFamily="34" charset="0"/>
              <a:buChar char="•"/>
              <a:defRPr/>
            </a:pPr>
            <a:r>
              <a:rPr lang="en-US" sz="2400" dirty="0"/>
              <a:t>Manually create some ”noise” for program so as to increase compilation difficult for traditional Domino compiler</a:t>
            </a:r>
          </a:p>
        </p:txBody>
      </p:sp>
      <p:sp>
        <p:nvSpPr>
          <p:cNvPr id="12" name="Oval 11">
            <a:extLst>
              <a:ext uri="{FF2B5EF4-FFF2-40B4-BE49-F238E27FC236}">
                <a16:creationId xmlns:a16="http://schemas.microsoft.com/office/drawing/2014/main" id="{F420A8F2-1842-7245-A00F-4A7C091370F5}"/>
              </a:ext>
            </a:extLst>
          </p:cNvPr>
          <p:cNvSpPr/>
          <p:nvPr/>
        </p:nvSpPr>
        <p:spPr>
          <a:xfrm>
            <a:off x="9045146" y="3927035"/>
            <a:ext cx="2765854" cy="7857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49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Experiment result </a:t>
            </a:r>
          </a:p>
        </p:txBody>
      </p:sp>
      <p:sp>
        <p:nvSpPr>
          <p:cNvPr id="5" name="TextBox 4">
            <a:extLst>
              <a:ext uri="{FF2B5EF4-FFF2-40B4-BE49-F238E27FC236}">
                <a16:creationId xmlns:a16="http://schemas.microsoft.com/office/drawing/2014/main" id="{2E43FD2C-73AC-8340-9279-08D34ACFC067}"/>
              </a:ext>
            </a:extLst>
          </p:cNvPr>
          <p:cNvSpPr txBox="1"/>
          <p:nvPr/>
        </p:nvSpPr>
        <p:spPr>
          <a:xfrm>
            <a:off x="926757" y="1967910"/>
            <a:ext cx="6932140" cy="1477328"/>
          </a:xfrm>
          <a:prstGeom prst="rect">
            <a:avLst/>
          </a:prstGeom>
          <a:noFill/>
        </p:spPr>
        <p:txBody>
          <a:bodyPr wrap="square" rtlCol="0">
            <a:spAutoFit/>
          </a:bodyPr>
          <a:lstStyle/>
          <a:p>
            <a:pPr marL="285750" indent="-285750">
              <a:buFont typeface="Arial" panose="020B0604020202020204" pitchFamily="34" charset="0"/>
              <a:buChar char="•"/>
            </a:pPr>
            <a:r>
              <a:rPr lang="en-US" b="1"/>
              <a:t>Compilation result</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b="1"/>
              <a:t>Resource usage</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b="1"/>
              <a:t>Compilation time </a:t>
            </a:r>
          </a:p>
        </p:txBody>
      </p:sp>
      <p:sp>
        <p:nvSpPr>
          <p:cNvPr id="6" name="TextBox 5">
            <a:extLst>
              <a:ext uri="{FF2B5EF4-FFF2-40B4-BE49-F238E27FC236}">
                <a16:creationId xmlns:a16="http://schemas.microsoft.com/office/drawing/2014/main" id="{922F54D0-C445-5246-B19F-2D7BF091539A}"/>
              </a:ext>
            </a:extLst>
          </p:cNvPr>
          <p:cNvSpPr txBox="1"/>
          <p:nvPr/>
        </p:nvSpPr>
        <p:spPr>
          <a:xfrm>
            <a:off x="926757" y="1488665"/>
            <a:ext cx="6932140" cy="369332"/>
          </a:xfrm>
          <a:prstGeom prst="rect">
            <a:avLst/>
          </a:prstGeom>
          <a:noFill/>
        </p:spPr>
        <p:txBody>
          <a:bodyPr wrap="square" rtlCol="0">
            <a:spAutoFit/>
          </a:bodyPr>
          <a:lstStyle/>
          <a:p>
            <a:r>
              <a:rPr lang="en-US" b="1"/>
              <a:t>Compare Chipmunk with Domino in three aspects</a:t>
            </a:r>
          </a:p>
        </p:txBody>
      </p:sp>
    </p:spTree>
    <p:extLst>
      <p:ext uri="{BB962C8B-B14F-4D97-AF65-F5344CB8AC3E}">
        <p14:creationId xmlns:p14="http://schemas.microsoft.com/office/powerpoint/2010/main" val="2249567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318270190"/>
              </p:ext>
            </p:extLst>
          </p:nvPr>
        </p:nvGraphicFramePr>
        <p:xfrm>
          <a:off x="605481" y="2465036"/>
          <a:ext cx="10383796" cy="3606800"/>
        </p:xfrm>
        <a:graphic>
          <a:graphicData uri="http://schemas.openxmlformats.org/drawingml/2006/table">
            <a:tbl>
              <a:tblPr firstRow="1" bandRow="1">
                <a:tableStyleId>{5C22544A-7EE6-4342-B048-85BDC9FD1C3A}</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a:solidFill>
                            <a:schemeClr val="tx1"/>
                          </a:solidFill>
                        </a:rPr>
                        <a:t>Program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Chipmunk</a:t>
                      </a:r>
                    </a:p>
                  </a:txBody>
                  <a:tcPr/>
                </a:tc>
                <a:tc>
                  <a:txBody>
                    <a:bodyPr/>
                    <a:lstStyle/>
                    <a:p>
                      <a:r>
                        <a:rPr lang="en-US">
                          <a:solidFill>
                            <a:schemeClr val="tx1"/>
                          </a:solidFill>
                        </a:rPr>
                        <a:t>Domino</a:t>
                      </a:r>
                      <a:endParaRPr lang="en-US"/>
                    </a:p>
                  </a:txBody>
                  <a:tcPr/>
                </a:tc>
                <a:tc>
                  <a:txBody>
                    <a:bodyPr/>
                    <a:lstStyle/>
                    <a:p>
                      <a:r>
                        <a:rPr lang="en-US" dirty="0">
                          <a:solidFill>
                            <a:schemeClr val="tx1"/>
                          </a:solidFill>
                        </a:rPr>
                        <a:t>Chipmunk Compilation time (sec)</a:t>
                      </a:r>
                      <a:endParaRPr lang="en-US" dirty="0"/>
                    </a:p>
                  </a:txBody>
                  <a:tcPr/>
                </a:tc>
                <a:extLst>
                  <a:ext uri="{0D108BD9-81ED-4DB2-BD59-A6C34878D82A}">
                    <a16:rowId xmlns:a16="http://schemas.microsoft.com/office/drawing/2014/main" val="1851333489"/>
                  </a:ext>
                </a:extLst>
              </a:tr>
              <a:tr h="370840">
                <a:tc>
                  <a:txBody>
                    <a:bodyPr/>
                    <a:lstStyle/>
                    <a:p>
                      <a:r>
                        <a:rPr lang="en-US"/>
                        <a:t>RCP</a:t>
                      </a:r>
                    </a:p>
                  </a:txBody>
                  <a:tcPr/>
                </a:tc>
                <a:tc>
                  <a:txBody>
                    <a:bodyPr/>
                    <a:lstStyle/>
                    <a:p>
                      <a:r>
                        <a:rPr lang="en-US" dirty="0">
                          <a:solidFill>
                            <a:srgbClr val="FF0000"/>
                          </a:solidFill>
                        </a:rPr>
                        <a:t>100%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100%</a:t>
                      </a:r>
                    </a:p>
                  </a:txBody>
                  <a:tcPr/>
                </a:tc>
                <a:tc>
                  <a:txBody>
                    <a:bodyPr/>
                    <a:lstStyle/>
                    <a:p>
                      <a:r>
                        <a:rPr lang="en-US" altLang="zh-CN"/>
                        <a:t>17.7</a:t>
                      </a:r>
                      <a:endParaRPr lang="en-US"/>
                    </a:p>
                  </a:txBody>
                  <a:tcPr/>
                </a:tc>
                <a:extLst>
                  <a:ext uri="{0D108BD9-81ED-4DB2-BD59-A6C34878D82A}">
                    <a16:rowId xmlns:a16="http://schemas.microsoft.com/office/drawing/2014/main" val="2444784364"/>
                  </a:ext>
                </a:extLst>
              </a:tr>
              <a:tr h="370840">
                <a:tc>
                  <a:txBody>
                    <a:bodyPr/>
                    <a:lstStyle/>
                    <a:p>
                      <a:r>
                        <a:rPr lang="en-US"/>
                        <a:t>Stateful Firewall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100%</a:t>
                      </a:r>
                    </a:p>
                  </a:txBody>
                  <a:tcPr/>
                </a:tc>
                <a:tc>
                  <a:txBody>
                    <a:bodyPr/>
                    <a:lstStyle/>
                    <a:p>
                      <a:r>
                        <a:rPr lang="en-US"/>
                        <a:t>90%</a:t>
                      </a:r>
                    </a:p>
                  </a:txBody>
                  <a:tcPr/>
                </a:tc>
                <a:tc>
                  <a:txBody>
                    <a:bodyPr/>
                    <a:lstStyle/>
                    <a:p>
                      <a:r>
                        <a:rPr lang="en-US" altLang="zh-CN"/>
                        <a:t>2295</a:t>
                      </a:r>
                      <a:endParaRPr lang="en-US"/>
                    </a:p>
                  </a:txBody>
                  <a:tcPr/>
                </a:tc>
                <a:extLst>
                  <a:ext uri="{0D108BD9-81ED-4DB2-BD59-A6C34878D82A}">
                    <a16:rowId xmlns:a16="http://schemas.microsoft.com/office/drawing/2014/main" val="2686257392"/>
                  </a:ext>
                </a:extLst>
              </a:tr>
              <a:tr h="370840">
                <a:tc>
                  <a:txBody>
                    <a:bodyPr/>
                    <a:lstStyle/>
                    <a:p>
                      <a:r>
                        <a:rPr lang="en-US"/>
                        <a:t>Sampling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100%</a:t>
                      </a:r>
                    </a:p>
                  </a:txBody>
                  <a:tcPr/>
                </a:tc>
                <a:tc>
                  <a:txBody>
                    <a:bodyPr/>
                    <a:lstStyle/>
                    <a:p>
                      <a:r>
                        <a:rPr lang="en-US"/>
                        <a:t>0%</a:t>
                      </a:r>
                    </a:p>
                  </a:txBody>
                  <a:tcPr/>
                </a:tc>
                <a:tc>
                  <a:txBody>
                    <a:bodyPr/>
                    <a:lstStyle/>
                    <a:p>
                      <a:r>
                        <a:rPr lang="en-US" altLang="zh-CN"/>
                        <a:t>7.3</a:t>
                      </a:r>
                      <a:endParaRPr lang="en-US"/>
                    </a:p>
                  </a:txBody>
                  <a:tcPr/>
                </a:tc>
                <a:extLst>
                  <a:ext uri="{0D108BD9-81ED-4DB2-BD59-A6C34878D82A}">
                    <a16:rowId xmlns:a16="http://schemas.microsoft.com/office/drawing/2014/main" val="4077813475"/>
                  </a:ext>
                </a:extLst>
              </a:tr>
              <a:tr h="370840">
                <a:tc>
                  <a:txBody>
                    <a:bodyPr/>
                    <a:lstStyle/>
                    <a:p>
                      <a:r>
                        <a:rPr lang="en-US"/>
                        <a:t>BLUE (increase)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100%</a:t>
                      </a:r>
                    </a:p>
                  </a:txBody>
                  <a:tcPr/>
                </a:tc>
                <a:tc>
                  <a:txBody>
                    <a:bodyPr/>
                    <a:lstStyle/>
                    <a:p>
                      <a:r>
                        <a:rPr lang="en-US"/>
                        <a:t>0%</a:t>
                      </a:r>
                    </a:p>
                  </a:txBody>
                  <a:tcPr/>
                </a:tc>
                <a:tc>
                  <a:txBody>
                    <a:bodyPr/>
                    <a:lstStyle/>
                    <a:p>
                      <a:r>
                        <a:rPr lang="en-US" altLang="zh-CN"/>
                        <a:t>10.7</a:t>
                      </a:r>
                      <a:endParaRPr lang="en-US"/>
                    </a:p>
                  </a:txBody>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100%</a:t>
                      </a:r>
                    </a:p>
                  </a:txBody>
                  <a:tcPr/>
                </a:tc>
                <a:tc>
                  <a:txBody>
                    <a:bodyPr/>
                    <a:lstStyle/>
                    <a:p>
                      <a:r>
                        <a:rPr lang="en-US"/>
                        <a:t>0%</a:t>
                      </a:r>
                    </a:p>
                  </a:txBody>
                  <a:tcPr/>
                </a:tc>
                <a:tc>
                  <a:txBody>
                    <a:bodyPr/>
                    <a:lstStyle/>
                    <a:p>
                      <a:r>
                        <a:rPr lang="en-US" altLang="zh-CN"/>
                        <a:t>52.5</a:t>
                      </a:r>
                      <a:endParaRPr lang="en-US"/>
                    </a:p>
                  </a:txBody>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tc>
                <a:tc>
                  <a:txBody>
                    <a:bodyPr/>
                    <a:lstStyle/>
                    <a:p>
                      <a:r>
                        <a:rPr lang="en-US"/>
                        <a:t>70% (timeout)</a:t>
                      </a:r>
                    </a:p>
                  </a:txBody>
                  <a:tcPr/>
                </a:tc>
                <a:tc>
                  <a:txBody>
                    <a:bodyPr/>
                    <a:lstStyle/>
                    <a:p>
                      <a:r>
                        <a:rPr lang="en-US" dirty="0">
                          <a:solidFill>
                            <a:srgbClr val="FF0000"/>
                          </a:solidFill>
                        </a:rPr>
                        <a:t>100%</a:t>
                      </a:r>
                    </a:p>
                  </a:txBody>
                  <a:tcPr/>
                </a:tc>
                <a:tc>
                  <a:txBody>
                    <a:bodyPr/>
                    <a:lstStyle/>
                    <a:p>
                      <a:r>
                        <a:rPr lang="en-US" altLang="zh-CN"/>
                        <a:t>3648</a:t>
                      </a:r>
                      <a:endParaRPr lang="en-US"/>
                    </a:p>
                  </a:txBody>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100%</a:t>
                      </a:r>
                    </a:p>
                  </a:txBody>
                  <a:tcPr/>
                </a:tc>
                <a:tc>
                  <a:txBody>
                    <a:bodyPr/>
                    <a:lstStyle/>
                    <a:p>
                      <a:r>
                        <a:rPr lang="en-US"/>
                        <a:t>0%</a:t>
                      </a:r>
                    </a:p>
                  </a:txBody>
                  <a:tcPr/>
                </a:tc>
                <a:tc>
                  <a:txBody>
                    <a:bodyPr/>
                    <a:lstStyle/>
                    <a:p>
                      <a:r>
                        <a:rPr lang="en-US" altLang="zh-CN"/>
                        <a:t>7.7</a:t>
                      </a:r>
                      <a:endParaRPr lang="en-US"/>
                    </a:p>
                  </a:txBody>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100%</a:t>
                      </a:r>
                    </a:p>
                  </a:txBody>
                  <a:tcPr/>
                </a:tc>
                <a:tc>
                  <a:txBody>
                    <a:bodyPr/>
                    <a:lstStyle/>
                    <a:p>
                      <a:r>
                        <a:rPr lang="en-US"/>
                        <a:t>0%</a:t>
                      </a:r>
                    </a:p>
                  </a:txBody>
                  <a:tcPr/>
                </a:tc>
                <a:tc>
                  <a:txBody>
                    <a:bodyPr/>
                    <a:lstStyle/>
                    <a:p>
                      <a:r>
                        <a:rPr lang="en-US" altLang="zh-CN" dirty="0"/>
                        <a:t>8.3</a:t>
                      </a:r>
                      <a:endParaRPr lang="en-US" dirty="0"/>
                    </a:p>
                  </a:txBody>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compilation result </a:t>
            </a:r>
          </a:p>
        </p:txBody>
      </p:sp>
      <p:sp>
        <p:nvSpPr>
          <p:cNvPr id="2" name="Oval 1">
            <a:extLst>
              <a:ext uri="{FF2B5EF4-FFF2-40B4-BE49-F238E27FC236}">
                <a16:creationId xmlns:a16="http://schemas.microsoft.com/office/drawing/2014/main" id="{546865A1-90F3-0543-B3D6-369E077F5447}"/>
              </a:ext>
            </a:extLst>
          </p:cNvPr>
          <p:cNvSpPr/>
          <p:nvPr/>
        </p:nvSpPr>
        <p:spPr>
          <a:xfrm>
            <a:off x="8134350" y="4648200"/>
            <a:ext cx="127635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439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2095402363"/>
              </p:ext>
            </p:extLst>
          </p:nvPr>
        </p:nvGraphicFramePr>
        <p:xfrm>
          <a:off x="1655808" y="2465036"/>
          <a:ext cx="7787847" cy="1854200"/>
        </p:xfrm>
        <a:graphic>
          <a:graphicData uri="http://schemas.openxmlformats.org/drawingml/2006/table">
            <a:tbl>
              <a:tblPr firstRow="1" bandRow="1">
                <a:tableStyleId>{5C22544A-7EE6-4342-B048-85BDC9FD1C3A}</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tblGrid>
              <a:tr h="370840">
                <a:tc>
                  <a:txBody>
                    <a:bodyPr/>
                    <a:lstStyle/>
                    <a:p>
                      <a:pPr algn="ctr"/>
                      <a:r>
                        <a:rPr lang="en-US">
                          <a:solidFill>
                            <a:schemeClr val="tx1"/>
                          </a:solidFill>
                        </a:rPr>
                        <a:t>Program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Chipmunk</a:t>
                      </a:r>
                    </a:p>
                  </a:txBody>
                  <a:tcPr/>
                </a:tc>
                <a:tc>
                  <a:txBody>
                    <a:bodyPr/>
                    <a:lstStyle/>
                    <a:p>
                      <a:r>
                        <a:rPr lang="en-US">
                          <a:solidFill>
                            <a:schemeClr val="tx1"/>
                          </a:solidFill>
                        </a:rPr>
                        <a:t>Domino</a:t>
                      </a:r>
                      <a:endParaRPr lang="en-US"/>
                    </a:p>
                  </a:txBody>
                  <a:tcPr/>
                </a:tc>
                <a:extLst>
                  <a:ext uri="{0D108BD9-81ED-4DB2-BD59-A6C34878D82A}">
                    <a16:rowId xmlns:a16="http://schemas.microsoft.com/office/drawing/2014/main" val="1851333489"/>
                  </a:ext>
                </a:extLst>
              </a:tr>
              <a:tr h="370840">
                <a:tc>
                  <a:txBody>
                    <a:bodyPr/>
                    <a:lstStyle/>
                    <a:p>
                      <a:pPr algn="ctr"/>
                      <a:endParaRPr lang="en-US">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tx1"/>
                        </a:solidFill>
                      </a:endParaRPr>
                    </a:p>
                  </a:txBody>
                  <a:tcPr/>
                </a:tc>
                <a:tc>
                  <a:txBody>
                    <a:bodyPr/>
                    <a:lstStyle/>
                    <a:p>
                      <a:endParaRPr lang="en-US"/>
                    </a:p>
                  </a:txBody>
                  <a:tcPr/>
                </a:tc>
                <a:extLst>
                  <a:ext uri="{0D108BD9-81ED-4DB2-BD59-A6C34878D82A}">
                    <a16:rowId xmlns:a16="http://schemas.microsoft.com/office/drawing/2014/main" val="3219223902"/>
                  </a:ext>
                </a:extLst>
              </a:tr>
              <a:tr h="370840">
                <a:tc>
                  <a:txBody>
                    <a:bodyPr/>
                    <a:lstStyle/>
                    <a:p>
                      <a:r>
                        <a:rPr lang="en-US"/>
                        <a:t>RCP</a:t>
                      </a:r>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444784364"/>
                  </a:ext>
                </a:extLst>
              </a:tr>
              <a:tr h="370840">
                <a:tc>
                  <a:txBody>
                    <a:bodyPr/>
                    <a:lstStyle/>
                    <a:p>
                      <a:r>
                        <a:rPr lang="en-US"/>
                        <a:t>Stateful Firewall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tc>
                  <a:txBody>
                    <a:bodyPr/>
                    <a:lstStyle/>
                    <a:p>
                      <a:endParaRPr lang="en-US"/>
                    </a:p>
                  </a:txBody>
                  <a:tcPr/>
                </a:tc>
                <a:extLst>
                  <a:ext uri="{0D108BD9-81ED-4DB2-BD59-A6C34878D82A}">
                    <a16:rowId xmlns:a16="http://schemas.microsoft.com/office/drawing/2014/main" val="26862573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9642564"/>
                  </a:ext>
                </a:extLst>
              </a:tr>
            </a:tbl>
          </a:graphicData>
        </a:graphic>
      </p:graphicFrame>
      <p:pic>
        <p:nvPicPr>
          <p:cNvPr id="2" name="Picture 1">
            <a:extLst>
              <a:ext uri="{FF2B5EF4-FFF2-40B4-BE49-F238E27FC236}">
                <a16:creationId xmlns:a16="http://schemas.microsoft.com/office/drawing/2014/main" id="{B10BD539-7863-6541-AF91-14BA4AF04724}"/>
              </a:ext>
            </a:extLst>
          </p:cNvPr>
          <p:cNvPicPr>
            <a:picLocks noChangeAspect="1"/>
          </p:cNvPicPr>
          <p:nvPr/>
        </p:nvPicPr>
        <p:blipFill>
          <a:blip r:embed="rId3"/>
          <a:stretch>
            <a:fillRect/>
          </a:stretch>
        </p:blipFill>
        <p:spPr>
          <a:xfrm>
            <a:off x="5929356" y="1951858"/>
            <a:ext cx="4577729" cy="3389699"/>
          </a:xfrm>
          <a:prstGeom prst="rect">
            <a:avLst/>
          </a:prstGeom>
        </p:spPr>
      </p:pic>
      <p:pic>
        <p:nvPicPr>
          <p:cNvPr id="3" name="Picture 2">
            <a:extLst>
              <a:ext uri="{FF2B5EF4-FFF2-40B4-BE49-F238E27FC236}">
                <a16:creationId xmlns:a16="http://schemas.microsoft.com/office/drawing/2014/main" id="{71E0E803-CD09-0B45-8D82-2A3BB3DA9A16}"/>
              </a:ext>
            </a:extLst>
          </p:cNvPr>
          <p:cNvPicPr>
            <a:picLocks noChangeAspect="1"/>
          </p:cNvPicPr>
          <p:nvPr/>
        </p:nvPicPr>
        <p:blipFill>
          <a:blip r:embed="rId4"/>
          <a:stretch>
            <a:fillRect/>
          </a:stretch>
        </p:blipFill>
        <p:spPr>
          <a:xfrm>
            <a:off x="1219200" y="1951858"/>
            <a:ext cx="4719420" cy="3389699"/>
          </a:xfrm>
          <a:prstGeom prst="rect">
            <a:avLst/>
          </a:prstGeom>
        </p:spPr>
      </p:pic>
      <p:sp>
        <p:nvSpPr>
          <p:cNvPr id="6" name="Title 1">
            <a:extLst>
              <a:ext uri="{FF2B5EF4-FFF2-40B4-BE49-F238E27FC236}">
                <a16:creationId xmlns:a16="http://schemas.microsoft.com/office/drawing/2014/main" id="{B8487A17-E747-C84E-85BA-76B6EDE6812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resource consumption </a:t>
            </a:r>
          </a:p>
        </p:txBody>
      </p:sp>
    </p:spTree>
    <p:extLst>
      <p:ext uri="{BB962C8B-B14F-4D97-AF65-F5344CB8AC3E}">
        <p14:creationId xmlns:p14="http://schemas.microsoft.com/office/powerpoint/2010/main" val="199358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summary</a:t>
            </a:r>
          </a:p>
        </p:txBody>
      </p:sp>
      <p:sp>
        <p:nvSpPr>
          <p:cNvPr id="6" name="TextBox 5">
            <a:extLst>
              <a:ext uri="{FF2B5EF4-FFF2-40B4-BE49-F238E27FC236}">
                <a16:creationId xmlns:a16="http://schemas.microsoft.com/office/drawing/2014/main" id="{922F54D0-C445-5246-B19F-2D7BF091539A}"/>
              </a:ext>
            </a:extLst>
          </p:cNvPr>
          <p:cNvSpPr txBox="1"/>
          <p:nvPr/>
        </p:nvSpPr>
        <p:spPr>
          <a:xfrm>
            <a:off x="1099751" y="1599875"/>
            <a:ext cx="9527060"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t>In general, Chipmunk can compile many mutation that Domino cannot</a:t>
            </a:r>
          </a:p>
        </p:txBody>
      </p:sp>
      <p:sp>
        <p:nvSpPr>
          <p:cNvPr id="7" name="TextBox 6">
            <a:extLst>
              <a:ext uri="{FF2B5EF4-FFF2-40B4-BE49-F238E27FC236}">
                <a16:creationId xmlns:a16="http://schemas.microsoft.com/office/drawing/2014/main" id="{12E89E06-6673-6F49-9A75-FCBA9E9E4DE1}"/>
              </a:ext>
            </a:extLst>
          </p:cNvPr>
          <p:cNvSpPr txBox="1"/>
          <p:nvPr/>
        </p:nvSpPr>
        <p:spPr>
          <a:xfrm>
            <a:off x="1099751" y="3873130"/>
            <a:ext cx="9527060" cy="1384995"/>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However, due to the complexity of program synthesis problem, the compilation time of Chipmunk is much longer than Domino</a:t>
            </a:r>
          </a:p>
        </p:txBody>
      </p:sp>
      <p:sp>
        <p:nvSpPr>
          <p:cNvPr id="8" name="TextBox 7">
            <a:extLst>
              <a:ext uri="{FF2B5EF4-FFF2-40B4-BE49-F238E27FC236}">
                <a16:creationId xmlns:a16="http://schemas.microsoft.com/office/drawing/2014/main" id="{E0A86A54-C09C-D340-83CF-C90F28AFAB1C}"/>
              </a:ext>
            </a:extLst>
          </p:cNvPr>
          <p:cNvSpPr txBox="1"/>
          <p:nvPr/>
        </p:nvSpPr>
        <p:spPr>
          <a:xfrm>
            <a:off x="1099751" y="2700203"/>
            <a:ext cx="9527060" cy="52322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Chipmunk consumes smaller number of stages and ALUs</a:t>
            </a:r>
          </a:p>
        </p:txBody>
      </p:sp>
    </p:spTree>
    <p:extLst>
      <p:ext uri="{BB962C8B-B14F-4D97-AF65-F5344CB8AC3E}">
        <p14:creationId xmlns:p14="http://schemas.microsoft.com/office/powerpoint/2010/main" val="218755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Future directions</a:t>
            </a:r>
          </a:p>
        </p:txBody>
      </p:sp>
      <p:sp>
        <p:nvSpPr>
          <p:cNvPr id="5" name="TextBox 4">
            <a:extLst>
              <a:ext uri="{FF2B5EF4-FFF2-40B4-BE49-F238E27FC236}">
                <a16:creationId xmlns:a16="http://schemas.microsoft.com/office/drawing/2014/main" id="{5B5CF1A6-427E-444D-8AFA-8FBF0F26D6C9}"/>
              </a:ext>
            </a:extLst>
          </p:cNvPr>
          <p:cNvSpPr txBox="1"/>
          <p:nvPr/>
        </p:nvSpPr>
        <p:spPr>
          <a:xfrm>
            <a:off x="1269656" y="1916327"/>
            <a:ext cx="9569794"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Speed up synthesis time (e.g. use multiple machines)</a:t>
            </a:r>
          </a:p>
          <a:p>
            <a:endParaRPr lang="en-US" sz="2800" dirty="0"/>
          </a:p>
          <a:p>
            <a:pPr marL="285750" indent="-285750">
              <a:buFont typeface="Arial" panose="020B0604020202020204" pitchFamily="34" charset="0"/>
              <a:buChar char="•"/>
            </a:pPr>
            <a:r>
              <a:rPr lang="en-US" sz="2800" dirty="0"/>
              <a:t>Synthesize “</a:t>
            </a:r>
            <a:r>
              <a:rPr lang="en-US" sz="2800" dirty="0" err="1"/>
              <a:t>superoptimized</a:t>
            </a:r>
            <a:r>
              <a:rPr lang="en-US" sz="2800" dirty="0"/>
              <a:t>” code for processors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Synthesize fast but approximate packet-processing programs</a:t>
            </a:r>
          </a:p>
        </p:txBody>
      </p:sp>
    </p:spTree>
    <p:extLst>
      <p:ext uri="{BB962C8B-B14F-4D97-AF65-F5344CB8AC3E}">
        <p14:creationId xmlns:p14="http://schemas.microsoft.com/office/powerpoint/2010/main" val="347609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a:t>
            </a:r>
          </a:p>
        </p:txBody>
      </p:sp>
      <p:sp>
        <p:nvSpPr>
          <p:cNvPr id="5" name="TextBox 4">
            <a:extLst>
              <a:ext uri="{FF2B5EF4-FFF2-40B4-BE49-F238E27FC236}">
                <a16:creationId xmlns:a16="http://schemas.microsoft.com/office/drawing/2014/main" id="{27AC77B4-5A8F-7B4E-94A4-F0484B1B4EDA}"/>
              </a:ext>
            </a:extLst>
          </p:cNvPr>
          <p:cNvSpPr txBox="1"/>
          <p:nvPr/>
        </p:nvSpPr>
        <p:spPr>
          <a:xfrm>
            <a:off x="1269656" y="1382927"/>
            <a:ext cx="8883993"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t>Program synthesis can play an important role in code generation</a:t>
            </a:r>
          </a:p>
          <a:p>
            <a:endParaRPr lang="en-US" sz="3600" dirty="0"/>
          </a:p>
          <a:p>
            <a:pPr marL="285750" indent="-285750">
              <a:buFont typeface="Arial" panose="020B0604020202020204" pitchFamily="34" charset="0"/>
              <a:buChar char="•"/>
            </a:pPr>
            <a:r>
              <a:rPr lang="en-US" sz="3600" dirty="0"/>
              <a:t>Could expand to generate fast programs for more programmable substrates (e.g., </a:t>
            </a:r>
            <a:r>
              <a:rPr lang="en-US" sz="3600" dirty="0" err="1"/>
              <a:t>SmartNIC</a:t>
            </a:r>
            <a:r>
              <a:rPr lang="en-US" sz="3600" dirty="0"/>
              <a:t>, FPGAs, DPDK, etc.)</a:t>
            </a:r>
          </a:p>
        </p:txBody>
      </p:sp>
    </p:spTree>
    <p:extLst>
      <p:ext uri="{BB962C8B-B14F-4D97-AF65-F5344CB8AC3E}">
        <p14:creationId xmlns:p14="http://schemas.microsoft.com/office/powerpoint/2010/main" val="1385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p:txBody>
          <a:bodyPr>
            <a:normAutofit/>
          </a:bodyPr>
          <a:lstStyle/>
          <a:p>
            <a:r>
              <a:rPr lang="en-US">
                <a:solidFill>
                  <a:srgbClr val="0000FF"/>
                </a:solidFill>
                <a:latin typeface="Calibri"/>
              </a:rPr>
              <a:t>Programming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0515600" cy="4850187"/>
          </a:xfrm>
        </p:spPr>
        <p:txBody>
          <a:bodyPr>
            <a:normAutofit/>
          </a:bodyPr>
          <a:lstStyle/>
          <a:p>
            <a:r>
              <a:rPr lang="en-US" dirty="0"/>
              <a:t>Lots of programmable network devices (e.g., …) TODO: Add pictures.</a:t>
            </a:r>
          </a:p>
          <a:p>
            <a:endParaRPr lang="en-US" dirty="0"/>
          </a:p>
          <a:p>
            <a:endParaRPr lang="en-US" dirty="0"/>
          </a:p>
          <a:p>
            <a:endParaRPr lang="en-US" dirty="0"/>
          </a:p>
          <a:p>
            <a:endParaRPr lang="en-US" dirty="0"/>
          </a:p>
          <a:p>
            <a:r>
              <a:rPr lang="en-US" dirty="0"/>
              <a:t>Easy to get started with programming these devices, but hard to write optimized code.</a:t>
            </a:r>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452282" y="1903317"/>
            <a:ext cx="2456330" cy="1736352"/>
            <a:chOff x="1695144" y="0"/>
            <a:chExt cx="8801711"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a:blip r:embed="rId3"/>
            <a:stretch>
              <a:fillRect/>
            </a:stretch>
          </p:blipFill>
          <p:spPr>
            <a:xfrm>
              <a:off x="1695144" y="0"/>
              <a:ext cx="8801711" cy="6858000"/>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99995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a:solidFill>
                  <a:srgbClr val="0000FF"/>
                </a:solidFill>
                <a:latin typeface="Calibri"/>
              </a:rPr>
              <a:t>Why developing fast programs hard?</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123672"/>
            <a:ext cx="10206318" cy="5262979"/>
          </a:xfrm>
          <a:prstGeom prst="rect">
            <a:avLst/>
          </a:prstGeom>
        </p:spPr>
        <p:txBody>
          <a:bodyPr wrap="square">
            <a:spAutoFit/>
          </a:bodyPr>
          <a:lstStyle/>
          <a:p>
            <a:pPr marL="457200" indent="-457200">
              <a:buFont typeface="Arial" panose="020B0604020202020204" pitchFamily="34" charset="0"/>
              <a:buChar char="•"/>
            </a:pPr>
            <a:r>
              <a:rPr lang="en-US" sz="2800" dirty="0"/>
              <a:t>Requires familiarity with the underlying hardware architecture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Code generation using an optimizing compiler.  But, engineering an optimizing compiler takes a long time.</a:t>
            </a:r>
          </a:p>
          <a:p>
            <a:endParaRPr lang="en-US" sz="2800" dirty="0"/>
          </a:p>
          <a:p>
            <a:endParaRPr lang="en-US" sz="2800" dirty="0"/>
          </a:p>
          <a:p>
            <a:endParaRPr lang="en-US" sz="2800" dirty="0"/>
          </a:p>
        </p:txBody>
      </p:sp>
      <p:pic>
        <p:nvPicPr>
          <p:cNvPr id="7" name="Picture 6">
            <a:extLst>
              <a:ext uri="{FF2B5EF4-FFF2-40B4-BE49-F238E27FC236}">
                <a16:creationId xmlns:a16="http://schemas.microsoft.com/office/drawing/2014/main" id="{2BA25BE0-EC20-2549-BEFA-A1E11488300B}"/>
              </a:ext>
            </a:extLst>
          </p:cNvPr>
          <p:cNvPicPr>
            <a:picLocks noChangeAspect="1"/>
          </p:cNvPicPr>
          <p:nvPr/>
        </p:nvPicPr>
        <p:blipFill>
          <a:blip r:embed="rId3"/>
          <a:stretch>
            <a:fillRect/>
          </a:stretch>
        </p:blipFill>
        <p:spPr>
          <a:xfrm>
            <a:off x="1543478" y="1675987"/>
            <a:ext cx="2557594" cy="1941697"/>
          </a:xfrm>
          <a:prstGeom prst="rect">
            <a:avLst/>
          </a:prstGeom>
        </p:spPr>
      </p:pic>
      <p:grpSp>
        <p:nvGrpSpPr>
          <p:cNvPr id="6" name="Group 5">
            <a:extLst>
              <a:ext uri="{FF2B5EF4-FFF2-40B4-BE49-F238E27FC236}">
                <a16:creationId xmlns:a16="http://schemas.microsoft.com/office/drawing/2014/main" id="{3959CA68-40BA-2D46-BEA3-3775C8E650DA}"/>
              </a:ext>
            </a:extLst>
          </p:cNvPr>
          <p:cNvGrpSpPr/>
          <p:nvPr/>
        </p:nvGrpSpPr>
        <p:grpSpPr>
          <a:xfrm>
            <a:off x="3915754" y="1675987"/>
            <a:ext cx="3391471" cy="2505656"/>
            <a:chOff x="3915754" y="1675987"/>
            <a:chExt cx="3391471" cy="2505656"/>
          </a:xfrm>
        </p:grpSpPr>
        <p:pic>
          <p:nvPicPr>
            <p:cNvPr id="3" name="Picture 2">
              <a:extLst>
                <a:ext uri="{FF2B5EF4-FFF2-40B4-BE49-F238E27FC236}">
                  <a16:creationId xmlns:a16="http://schemas.microsoft.com/office/drawing/2014/main" id="{E6561C02-B939-1F4E-AE1E-4C9C372F59EA}"/>
                </a:ext>
              </a:extLst>
            </p:cNvPr>
            <p:cNvPicPr>
              <a:picLocks noChangeAspect="1"/>
            </p:cNvPicPr>
            <p:nvPr/>
          </p:nvPicPr>
          <p:blipFill>
            <a:blip r:embed="rId4"/>
            <a:stretch>
              <a:fillRect/>
            </a:stretch>
          </p:blipFill>
          <p:spPr>
            <a:xfrm>
              <a:off x="4490905" y="1675987"/>
              <a:ext cx="2619891" cy="2095913"/>
            </a:xfrm>
            <a:prstGeom prst="rect">
              <a:avLst/>
            </a:prstGeom>
          </p:spPr>
        </p:pic>
        <p:sp>
          <p:nvSpPr>
            <p:cNvPr id="5" name="Rectangle 4">
              <a:extLst>
                <a:ext uri="{FF2B5EF4-FFF2-40B4-BE49-F238E27FC236}">
                  <a16:creationId xmlns:a16="http://schemas.microsoft.com/office/drawing/2014/main" id="{F7AEE45E-2E0B-EE4B-9558-5BE11754BA97}"/>
                </a:ext>
              </a:extLst>
            </p:cNvPr>
            <p:cNvSpPr/>
            <p:nvPr/>
          </p:nvSpPr>
          <p:spPr>
            <a:xfrm>
              <a:off x="3915754" y="3812311"/>
              <a:ext cx="3391471" cy="369332"/>
            </a:xfrm>
            <a:prstGeom prst="rect">
              <a:avLst/>
            </a:prstGeom>
          </p:spPr>
          <p:txBody>
            <a:bodyPr wrap="square">
              <a:spAutoFit/>
            </a:bodyPr>
            <a:lstStyle/>
            <a:p>
              <a:pPr algn="ctr"/>
              <a:r>
                <a:rPr lang="en-US" b="1" dirty="0">
                  <a:solidFill>
                    <a:srgbClr val="0070C0"/>
                  </a:solidFill>
                </a:rPr>
                <a:t>Arithmetic logic unit (ALU)</a:t>
              </a:r>
            </a:p>
          </p:txBody>
        </p:sp>
      </p:grpSp>
      <p:grpSp>
        <p:nvGrpSpPr>
          <p:cNvPr id="12" name="Group 11">
            <a:extLst>
              <a:ext uri="{FF2B5EF4-FFF2-40B4-BE49-F238E27FC236}">
                <a16:creationId xmlns:a16="http://schemas.microsoft.com/office/drawing/2014/main" id="{C86B7B21-42C9-0045-A616-DB87C1B24C9D}"/>
              </a:ext>
            </a:extLst>
          </p:cNvPr>
          <p:cNvGrpSpPr/>
          <p:nvPr/>
        </p:nvGrpSpPr>
        <p:grpSpPr>
          <a:xfrm>
            <a:off x="7307225" y="1972275"/>
            <a:ext cx="3639121" cy="2209368"/>
            <a:chOff x="7307225" y="1972275"/>
            <a:chExt cx="3639121" cy="2209368"/>
          </a:xfrm>
        </p:grpSpPr>
        <p:pic>
          <p:nvPicPr>
            <p:cNvPr id="9" name="Picture 8">
              <a:extLst>
                <a:ext uri="{FF2B5EF4-FFF2-40B4-BE49-F238E27FC236}">
                  <a16:creationId xmlns:a16="http://schemas.microsoft.com/office/drawing/2014/main" id="{4C50512A-EA9E-524A-99DF-8883D3FF5C55}"/>
                </a:ext>
              </a:extLst>
            </p:cNvPr>
            <p:cNvPicPr>
              <a:picLocks noChangeAspect="1"/>
            </p:cNvPicPr>
            <p:nvPr/>
          </p:nvPicPr>
          <p:blipFill rotWithShape="1">
            <a:blip r:embed="rId5"/>
            <a:srcRect t="1" r="3050" b="26343"/>
            <a:stretch/>
          </p:blipFill>
          <p:spPr>
            <a:xfrm>
              <a:off x="7554875" y="1972275"/>
              <a:ext cx="3391471" cy="1635516"/>
            </a:xfrm>
            <a:prstGeom prst="rect">
              <a:avLst/>
            </a:prstGeom>
          </p:spPr>
        </p:pic>
        <p:sp>
          <p:nvSpPr>
            <p:cNvPr id="10" name="Rectangle 9">
              <a:extLst>
                <a:ext uri="{FF2B5EF4-FFF2-40B4-BE49-F238E27FC236}">
                  <a16:creationId xmlns:a16="http://schemas.microsoft.com/office/drawing/2014/main" id="{D9F94BDB-C1F6-A540-97F2-0F0BDFC5E02A}"/>
                </a:ext>
              </a:extLst>
            </p:cNvPr>
            <p:cNvSpPr/>
            <p:nvPr/>
          </p:nvSpPr>
          <p:spPr>
            <a:xfrm>
              <a:off x="7307225" y="3812311"/>
              <a:ext cx="3391471" cy="369332"/>
            </a:xfrm>
            <a:prstGeom prst="rect">
              <a:avLst/>
            </a:prstGeom>
          </p:spPr>
          <p:txBody>
            <a:bodyPr wrap="square">
              <a:spAutoFit/>
            </a:bodyPr>
            <a:lstStyle/>
            <a:p>
              <a:pPr algn="ctr"/>
              <a:r>
                <a:rPr lang="en-US" b="1" dirty="0">
                  <a:solidFill>
                    <a:srgbClr val="0070C0"/>
                  </a:solidFill>
                </a:rPr>
                <a:t>Lookup Table</a:t>
              </a:r>
            </a:p>
          </p:txBody>
        </p:sp>
      </p:grpSp>
      <p:sp>
        <p:nvSpPr>
          <p:cNvPr id="11" name="Rectangle 10">
            <a:extLst>
              <a:ext uri="{FF2B5EF4-FFF2-40B4-BE49-F238E27FC236}">
                <a16:creationId xmlns:a16="http://schemas.microsoft.com/office/drawing/2014/main" id="{D73F6728-1FF7-4B41-893B-8032FE169079}"/>
              </a:ext>
            </a:extLst>
          </p:cNvPr>
          <p:cNvSpPr/>
          <p:nvPr/>
        </p:nvSpPr>
        <p:spPr>
          <a:xfrm>
            <a:off x="906425" y="3812311"/>
            <a:ext cx="3391471" cy="369332"/>
          </a:xfrm>
          <a:prstGeom prst="rect">
            <a:avLst/>
          </a:prstGeom>
        </p:spPr>
        <p:txBody>
          <a:bodyPr wrap="square">
            <a:spAutoFit/>
          </a:bodyPr>
          <a:lstStyle/>
          <a:p>
            <a:pPr algn="ctr"/>
            <a:r>
              <a:rPr lang="en-US" b="1" dirty="0">
                <a:solidFill>
                  <a:srgbClr val="0070C0"/>
                </a:solidFill>
              </a:rPr>
              <a:t>Cache and memory hierarchy</a:t>
            </a:r>
          </a:p>
        </p:txBody>
      </p:sp>
      <p:sp>
        <p:nvSpPr>
          <p:cNvPr id="13" name="Rectangle 12">
            <a:extLst>
              <a:ext uri="{FF2B5EF4-FFF2-40B4-BE49-F238E27FC236}">
                <a16:creationId xmlns:a16="http://schemas.microsoft.com/office/drawing/2014/main" id="{C1310AF8-34F3-B846-8E0E-586F759D2A3C}"/>
              </a:ext>
            </a:extLst>
          </p:cNvPr>
          <p:cNvSpPr/>
          <p:nvPr/>
        </p:nvSpPr>
        <p:spPr>
          <a:xfrm>
            <a:off x="1460830" y="5217570"/>
            <a:ext cx="8301318" cy="369332"/>
          </a:xfrm>
          <a:prstGeom prst="rect">
            <a:avLst/>
          </a:prstGeom>
        </p:spPr>
        <p:txBody>
          <a:bodyPr wrap="square">
            <a:spAutoFit/>
          </a:bodyPr>
          <a:lstStyle/>
          <a:p>
            <a:r>
              <a:rPr lang="en-US" dirty="0">
                <a:latin typeface="LinLibertineT"/>
              </a:rPr>
              <a:t>A. D. Robison. (2001) Impact of Economics on Compiler Optimization. </a:t>
            </a:r>
            <a:endParaRPr lang="en-US" dirty="0">
              <a:effectLst/>
            </a:endParaRPr>
          </a:p>
        </p:txBody>
      </p:sp>
    </p:spTree>
    <p:extLst>
      <p:ext uri="{BB962C8B-B14F-4D97-AF65-F5344CB8AC3E}">
        <p14:creationId xmlns:p14="http://schemas.microsoft.com/office/powerpoint/2010/main" val="147038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9193F-0FA2-734F-90C9-4B4B805F18B5}"/>
              </a:ext>
            </a:extLst>
          </p:cNvPr>
          <p:cNvSpPr/>
          <p:nvPr/>
        </p:nvSpPr>
        <p:spPr>
          <a:xfrm>
            <a:off x="479612" y="452282"/>
            <a:ext cx="11515165" cy="769441"/>
          </a:xfrm>
          <a:prstGeom prst="rect">
            <a:avLst/>
          </a:prstGeom>
        </p:spPr>
        <p:txBody>
          <a:bodyPr wrap="square">
            <a:spAutoFit/>
          </a:bodyPr>
          <a:lstStyle/>
          <a:p>
            <a:r>
              <a:rPr lang="en-US" sz="4400" dirty="0">
                <a:solidFill>
                  <a:srgbClr val="0000FF"/>
                </a:solidFill>
                <a:latin typeface="Calibri"/>
                <a:ea typeface="+mj-ea"/>
                <a:cs typeface="+mj-cs"/>
              </a:rPr>
              <a:t>Solution: Use program synthesis to generate code</a:t>
            </a:r>
          </a:p>
        </p:txBody>
      </p:sp>
      <p:sp>
        <p:nvSpPr>
          <p:cNvPr id="5" name="Rectangle 4">
            <a:extLst>
              <a:ext uri="{FF2B5EF4-FFF2-40B4-BE49-F238E27FC236}">
                <a16:creationId xmlns:a16="http://schemas.microsoft.com/office/drawing/2014/main" id="{5264B1AA-B290-DC41-848B-FAC458204E43}"/>
              </a:ext>
            </a:extLst>
          </p:cNvPr>
          <p:cNvSpPr/>
          <p:nvPr/>
        </p:nvSpPr>
        <p:spPr>
          <a:xfrm>
            <a:off x="975275" y="1549774"/>
            <a:ext cx="10523838" cy="523220"/>
          </a:xfrm>
          <a:prstGeom prst="rect">
            <a:avLst/>
          </a:prstGeom>
        </p:spPr>
        <p:txBody>
          <a:bodyPr wrap="square">
            <a:spAutoFit/>
          </a:bodyPr>
          <a:lstStyle/>
          <a:p>
            <a:r>
              <a:rPr lang="en-US" sz="2800" dirty="0"/>
              <a:t>Program synthesis: Auto-generate a program from a specification</a:t>
            </a:r>
          </a:p>
        </p:txBody>
      </p:sp>
      <p:grpSp>
        <p:nvGrpSpPr>
          <p:cNvPr id="15" name="Group 14">
            <a:extLst>
              <a:ext uri="{FF2B5EF4-FFF2-40B4-BE49-F238E27FC236}">
                <a16:creationId xmlns:a16="http://schemas.microsoft.com/office/drawing/2014/main" id="{547B44A6-235C-3D4B-9A1D-FB40880CC48B}"/>
              </a:ext>
            </a:extLst>
          </p:cNvPr>
          <p:cNvGrpSpPr/>
          <p:nvPr/>
        </p:nvGrpSpPr>
        <p:grpSpPr>
          <a:xfrm>
            <a:off x="975275" y="2290202"/>
            <a:ext cx="2794001" cy="1618505"/>
            <a:chOff x="975275" y="2290202"/>
            <a:chExt cx="2794001" cy="1618505"/>
          </a:xfrm>
        </p:grpSpPr>
        <p:sp>
          <p:nvSpPr>
            <p:cNvPr id="7" name="Oval 6">
              <a:extLst>
                <a:ext uri="{FF2B5EF4-FFF2-40B4-BE49-F238E27FC236}">
                  <a16:creationId xmlns:a16="http://schemas.microsoft.com/office/drawing/2014/main" id="{7F7AB295-FEBA-F142-BF7C-1BA4FD17EFEC}"/>
                </a:ext>
              </a:extLst>
            </p:cNvPr>
            <p:cNvSpPr/>
            <p:nvPr/>
          </p:nvSpPr>
          <p:spPr>
            <a:xfrm>
              <a:off x="975275" y="2290202"/>
              <a:ext cx="2794001" cy="16185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8D4EAE4-F991-F247-B2E8-E5B92797AB34}"/>
                </a:ext>
              </a:extLst>
            </p:cNvPr>
            <p:cNvSpPr/>
            <p:nvPr/>
          </p:nvSpPr>
          <p:spPr>
            <a:xfrm>
              <a:off x="1113942" y="2511441"/>
              <a:ext cx="2516665" cy="1200329"/>
            </a:xfrm>
            <a:prstGeom prst="rect">
              <a:avLst/>
            </a:prstGeom>
          </p:spPr>
          <p:txBody>
            <a:bodyPr wrap="square">
              <a:spAutoFit/>
            </a:bodyPr>
            <a:lstStyle/>
            <a:p>
              <a:pPr algn="ctr"/>
              <a:r>
                <a:rPr lang="en-US" sz="2400" b="1" dirty="0">
                  <a:solidFill>
                    <a:schemeClr val="bg1"/>
                  </a:solidFill>
                </a:rPr>
                <a:t>Family of Implementation candidates</a:t>
              </a:r>
            </a:p>
          </p:txBody>
        </p:sp>
      </p:grpSp>
      <p:grpSp>
        <p:nvGrpSpPr>
          <p:cNvPr id="14" name="Group 13">
            <a:extLst>
              <a:ext uri="{FF2B5EF4-FFF2-40B4-BE49-F238E27FC236}">
                <a16:creationId xmlns:a16="http://schemas.microsoft.com/office/drawing/2014/main" id="{B1235727-0E48-A54B-8F05-CF8DEB67027C}"/>
              </a:ext>
            </a:extLst>
          </p:cNvPr>
          <p:cNvGrpSpPr/>
          <p:nvPr/>
        </p:nvGrpSpPr>
        <p:grpSpPr>
          <a:xfrm>
            <a:off x="975275" y="4499554"/>
            <a:ext cx="2794001" cy="1618505"/>
            <a:chOff x="975275" y="4499554"/>
            <a:chExt cx="2794001" cy="1618505"/>
          </a:xfrm>
        </p:grpSpPr>
        <p:sp>
          <p:nvSpPr>
            <p:cNvPr id="9" name="Oval 8">
              <a:extLst>
                <a:ext uri="{FF2B5EF4-FFF2-40B4-BE49-F238E27FC236}">
                  <a16:creationId xmlns:a16="http://schemas.microsoft.com/office/drawing/2014/main" id="{B7902CF4-8112-2B40-82D7-A1A1D7EC6224}"/>
                </a:ext>
              </a:extLst>
            </p:cNvPr>
            <p:cNvSpPr/>
            <p:nvPr/>
          </p:nvSpPr>
          <p:spPr>
            <a:xfrm>
              <a:off x="975275" y="4499554"/>
              <a:ext cx="2794001" cy="161850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4CD1CC-5D96-DA4B-9E4D-4DC784E7C35E}"/>
                </a:ext>
              </a:extLst>
            </p:cNvPr>
            <p:cNvSpPr/>
            <p:nvPr/>
          </p:nvSpPr>
          <p:spPr>
            <a:xfrm>
              <a:off x="1132992" y="5064141"/>
              <a:ext cx="2516665" cy="461665"/>
            </a:xfrm>
            <a:prstGeom prst="rect">
              <a:avLst/>
            </a:prstGeom>
          </p:spPr>
          <p:txBody>
            <a:bodyPr wrap="square">
              <a:spAutoFit/>
            </a:bodyPr>
            <a:lstStyle/>
            <a:p>
              <a:pPr algn="ctr"/>
              <a:r>
                <a:rPr lang="en-US" sz="2400" b="1" dirty="0">
                  <a:solidFill>
                    <a:schemeClr val="bg1"/>
                  </a:solidFill>
                </a:rPr>
                <a:t>Specification</a:t>
              </a:r>
            </a:p>
          </p:txBody>
        </p:sp>
      </p:grpSp>
      <p:grpSp>
        <p:nvGrpSpPr>
          <p:cNvPr id="20" name="Group 19">
            <a:extLst>
              <a:ext uri="{FF2B5EF4-FFF2-40B4-BE49-F238E27FC236}">
                <a16:creationId xmlns:a16="http://schemas.microsoft.com/office/drawing/2014/main" id="{94D2B844-FCCD-A545-9398-64B1D96486F4}"/>
              </a:ext>
            </a:extLst>
          </p:cNvPr>
          <p:cNvGrpSpPr/>
          <p:nvPr/>
        </p:nvGrpSpPr>
        <p:grpSpPr>
          <a:xfrm>
            <a:off x="5159926" y="3279875"/>
            <a:ext cx="2005768" cy="1618505"/>
            <a:chOff x="5217076" y="3279875"/>
            <a:chExt cx="2005768" cy="1618505"/>
          </a:xfrm>
        </p:grpSpPr>
        <p:sp>
          <p:nvSpPr>
            <p:cNvPr id="13" name="Oval 12">
              <a:extLst>
                <a:ext uri="{FF2B5EF4-FFF2-40B4-BE49-F238E27FC236}">
                  <a16:creationId xmlns:a16="http://schemas.microsoft.com/office/drawing/2014/main" id="{B8D64033-512E-3F49-87B0-68389FCF39A2}"/>
                </a:ext>
              </a:extLst>
            </p:cNvPr>
            <p:cNvSpPr/>
            <p:nvPr/>
          </p:nvSpPr>
          <p:spPr>
            <a:xfrm>
              <a:off x="5337725" y="3279875"/>
              <a:ext cx="1748875" cy="1618505"/>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808080"/>
                </a:highlight>
              </a:endParaRPr>
            </a:p>
          </p:txBody>
        </p:sp>
        <p:sp>
          <p:nvSpPr>
            <p:cNvPr id="17" name="Rectangle 16">
              <a:extLst>
                <a:ext uri="{FF2B5EF4-FFF2-40B4-BE49-F238E27FC236}">
                  <a16:creationId xmlns:a16="http://schemas.microsoft.com/office/drawing/2014/main" id="{9255555D-8FB8-2942-9E51-362CA8F40D00}"/>
                </a:ext>
              </a:extLst>
            </p:cNvPr>
            <p:cNvSpPr/>
            <p:nvPr/>
          </p:nvSpPr>
          <p:spPr>
            <a:xfrm>
              <a:off x="5217076" y="3680107"/>
              <a:ext cx="2005768" cy="830997"/>
            </a:xfrm>
            <a:prstGeom prst="rect">
              <a:avLst/>
            </a:prstGeom>
          </p:spPr>
          <p:txBody>
            <a:bodyPr wrap="square">
              <a:spAutoFit/>
            </a:bodyPr>
            <a:lstStyle/>
            <a:p>
              <a:pPr algn="ctr"/>
              <a:r>
                <a:rPr lang="en-US" sz="2400" b="1" dirty="0">
                  <a:solidFill>
                    <a:schemeClr val="bg1"/>
                  </a:solidFill>
                </a:rPr>
                <a:t>Search</a:t>
              </a:r>
            </a:p>
            <a:p>
              <a:pPr algn="ctr"/>
              <a:r>
                <a:rPr lang="en-US" sz="2400" b="1" dirty="0">
                  <a:solidFill>
                    <a:schemeClr val="bg1"/>
                  </a:solidFill>
                </a:rPr>
                <a:t>Algorithm</a:t>
              </a:r>
            </a:p>
          </p:txBody>
        </p:sp>
      </p:grpSp>
      <p:grpSp>
        <p:nvGrpSpPr>
          <p:cNvPr id="24" name="Group 23">
            <a:extLst>
              <a:ext uri="{FF2B5EF4-FFF2-40B4-BE49-F238E27FC236}">
                <a16:creationId xmlns:a16="http://schemas.microsoft.com/office/drawing/2014/main" id="{ECF003DD-DD52-454D-B3AE-B7390F69BA2D}"/>
              </a:ext>
            </a:extLst>
          </p:cNvPr>
          <p:cNvGrpSpPr/>
          <p:nvPr/>
        </p:nvGrpSpPr>
        <p:grpSpPr>
          <a:xfrm>
            <a:off x="8729660" y="3009900"/>
            <a:ext cx="2487065" cy="2111391"/>
            <a:chOff x="8729660" y="3009900"/>
            <a:chExt cx="2487065" cy="2111391"/>
          </a:xfrm>
        </p:grpSpPr>
        <p:sp>
          <p:nvSpPr>
            <p:cNvPr id="16" name="Round Diagonal Corner Rectangle 15">
              <a:extLst>
                <a:ext uri="{FF2B5EF4-FFF2-40B4-BE49-F238E27FC236}">
                  <a16:creationId xmlns:a16="http://schemas.microsoft.com/office/drawing/2014/main" id="{80BEE107-EC2A-3F4F-B590-A922A0F34E98}"/>
                </a:ext>
              </a:extLst>
            </p:cNvPr>
            <p:cNvSpPr/>
            <p:nvPr/>
          </p:nvSpPr>
          <p:spPr>
            <a:xfrm>
              <a:off x="8780182" y="3009900"/>
              <a:ext cx="2278825" cy="2111391"/>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1118E0F-2C17-A34F-8487-EEA2C8B5A488}"/>
                </a:ext>
              </a:extLst>
            </p:cNvPr>
            <p:cNvSpPr/>
            <p:nvPr/>
          </p:nvSpPr>
          <p:spPr>
            <a:xfrm>
              <a:off x="8729660" y="3474398"/>
              <a:ext cx="2487065" cy="1229458"/>
            </a:xfrm>
            <a:prstGeom prst="rect">
              <a:avLst/>
            </a:prstGeom>
          </p:spPr>
          <p:txBody>
            <a:bodyPr wrap="square">
              <a:spAutoFit/>
            </a:bodyPr>
            <a:lstStyle/>
            <a:p>
              <a:pPr algn="ctr"/>
              <a:r>
                <a:rPr lang="en-US" sz="2400" b="1" dirty="0">
                  <a:solidFill>
                    <a:schemeClr val="bg1"/>
                  </a:solidFill>
                </a:rPr>
                <a:t>Implementation</a:t>
              </a:r>
            </a:p>
            <a:p>
              <a:pPr algn="ctr"/>
              <a:r>
                <a:rPr lang="en-US" sz="2400" b="1" dirty="0">
                  <a:solidFill>
                    <a:schemeClr val="bg1"/>
                  </a:solidFill>
                </a:rPr>
                <a:t>that satisfies specification</a:t>
              </a:r>
            </a:p>
          </p:txBody>
        </p:sp>
      </p:grpSp>
      <p:sp>
        <p:nvSpPr>
          <p:cNvPr id="21" name="Notched Right Arrow 20">
            <a:extLst>
              <a:ext uri="{FF2B5EF4-FFF2-40B4-BE49-F238E27FC236}">
                <a16:creationId xmlns:a16="http://schemas.microsoft.com/office/drawing/2014/main" id="{72FE4B37-923B-824A-913D-4648A26703EB}"/>
              </a:ext>
            </a:extLst>
          </p:cNvPr>
          <p:cNvSpPr/>
          <p:nvPr/>
        </p:nvSpPr>
        <p:spPr>
          <a:xfrm>
            <a:off x="7359782" y="3715955"/>
            <a:ext cx="1039546" cy="795149"/>
          </a:xfrm>
          <a:prstGeom prst="notchedRight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tched Right Arrow 21">
            <a:extLst>
              <a:ext uri="{FF2B5EF4-FFF2-40B4-BE49-F238E27FC236}">
                <a16:creationId xmlns:a16="http://schemas.microsoft.com/office/drawing/2014/main" id="{47F805D4-44B1-4043-99A6-00A7748A1C60}"/>
              </a:ext>
            </a:extLst>
          </p:cNvPr>
          <p:cNvSpPr/>
          <p:nvPr/>
        </p:nvSpPr>
        <p:spPr>
          <a:xfrm rot="20134377">
            <a:off x="3777383" y="4490506"/>
            <a:ext cx="1442419" cy="795149"/>
          </a:xfrm>
          <a:prstGeom prst="notched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71C5827A-99F2-2749-BEFC-E26673F661F5}"/>
              </a:ext>
            </a:extLst>
          </p:cNvPr>
          <p:cNvSpPr/>
          <p:nvPr/>
        </p:nvSpPr>
        <p:spPr>
          <a:xfrm rot="1668025">
            <a:off x="3830048" y="3040293"/>
            <a:ext cx="1442419" cy="795149"/>
          </a:xfrm>
          <a:prstGeom prst="notch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293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P spid="22"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p:txBody>
          <a:bodyPr>
            <a:normAutofit/>
          </a:bodyPr>
          <a:lstStyle/>
          <a:p>
            <a:r>
              <a:rPr lang="en-US">
                <a:solidFill>
                  <a:srgbClr val="0000FF"/>
                </a:solidFill>
                <a:latin typeface="Calibri"/>
              </a:rPr>
              <a:t>Classical solution to optimized code</a:t>
            </a:r>
          </a:p>
        </p:txBody>
      </p:sp>
      <p:sp>
        <p:nvSpPr>
          <p:cNvPr id="3" name="Content Placeholder 2">
            <a:extLst>
              <a:ext uri="{FF2B5EF4-FFF2-40B4-BE49-F238E27FC236}">
                <a16:creationId xmlns:a16="http://schemas.microsoft.com/office/drawing/2014/main" id="{98B9C12B-4695-BC42-A3A2-CAB6804AF8DF}"/>
              </a:ext>
            </a:extLst>
          </p:cNvPr>
          <p:cNvSpPr>
            <a:spLocks noGrp="1"/>
          </p:cNvSpPr>
          <p:nvPr>
            <p:ph idx="1"/>
          </p:nvPr>
        </p:nvSpPr>
        <p:spPr>
          <a:xfrm>
            <a:off x="838200" y="3429000"/>
            <a:ext cx="10515600" cy="4351338"/>
          </a:xfrm>
        </p:spPr>
        <p:txBody>
          <a:bodyPr/>
          <a:lstStyle/>
          <a:p>
            <a:endParaRPr lang="en-US" dirty="0"/>
          </a:p>
          <a:p>
            <a:r>
              <a:rPr lang="en-US" dirty="0"/>
              <a:t>  But, engineering an optimized compiler takes a long time.</a:t>
            </a:r>
          </a:p>
          <a:p>
            <a:endParaRPr lang="en-US" dirty="0"/>
          </a:p>
          <a:p>
            <a:r>
              <a:rPr lang="en-US" dirty="0"/>
              <a:t>  Solution: Use program synthesis to build code generators for   programmable network devices</a:t>
            </a:r>
          </a:p>
          <a:p>
            <a:endParaRPr lang="en-US" dirty="0"/>
          </a:p>
          <a:p>
            <a:endParaRPr lang="en-US" dirty="0"/>
          </a:p>
        </p:txBody>
      </p:sp>
      <p:sp>
        <p:nvSpPr>
          <p:cNvPr id="4" name="Rectangle 3">
            <a:extLst>
              <a:ext uri="{FF2B5EF4-FFF2-40B4-BE49-F238E27FC236}">
                <a16:creationId xmlns:a16="http://schemas.microsoft.com/office/drawing/2014/main" id="{A72E95A3-B2B4-0A4F-93BC-24B83FAEB63C}"/>
              </a:ext>
            </a:extLst>
          </p:cNvPr>
          <p:cNvSpPr/>
          <p:nvPr/>
        </p:nvSpPr>
        <p:spPr>
          <a:xfrm>
            <a:off x="838200" y="2085132"/>
            <a:ext cx="9718623" cy="1815882"/>
          </a:xfrm>
          <a:prstGeom prst="rect">
            <a:avLst/>
          </a:prstGeom>
        </p:spPr>
        <p:txBody>
          <a:bodyPr wrap="none">
            <a:spAutoFit/>
          </a:bodyPr>
          <a:lstStyle/>
          <a:p>
            <a:pPr marL="457200" indent="-457200">
              <a:buFont typeface="Arial" panose="020B0604020202020204" pitchFamily="34" charset="0"/>
              <a:buChar char="•"/>
            </a:pPr>
            <a:r>
              <a:rPr lang="en-US" sz="2800"/>
              <a:t>Requires familiarity with the underlying hardware architecture</a:t>
            </a:r>
          </a:p>
          <a:p>
            <a:pPr marL="457200" indent="-457200">
              <a:buFont typeface="Arial" panose="020B0604020202020204" pitchFamily="34" charset="0"/>
              <a:buChar char="•"/>
            </a:pPr>
            <a:endParaRPr lang="en-US" sz="2800"/>
          </a:p>
          <a:p>
            <a:pPr marL="457200" indent="-457200">
              <a:buFont typeface="Arial" panose="020B0604020202020204" pitchFamily="34" charset="0"/>
              <a:buChar char="•"/>
            </a:pPr>
            <a:r>
              <a:rPr lang="en-US" sz="2800"/>
              <a:t>Code generation using an optimized compiler</a:t>
            </a:r>
          </a:p>
          <a:p>
            <a:pPr marL="457200" indent="-457200">
              <a:buFont typeface="Arial" panose="020B0604020202020204" pitchFamily="34" charset="0"/>
              <a:buChar char="•"/>
            </a:pPr>
            <a:endParaRPr lang="en-US" sz="2800"/>
          </a:p>
        </p:txBody>
      </p:sp>
    </p:spTree>
    <p:extLst>
      <p:ext uri="{BB962C8B-B14F-4D97-AF65-F5344CB8AC3E}">
        <p14:creationId xmlns:p14="http://schemas.microsoft.com/office/powerpoint/2010/main" val="825689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844687-45CA-1341-BB5E-C5F23A6CEE91}"/>
              </a:ext>
            </a:extLst>
          </p:cNvPr>
          <p:cNvSpPr txBox="1">
            <a:spLocks/>
          </p:cNvSpPr>
          <p:nvPr/>
        </p:nvSpPr>
        <p:spPr>
          <a:xfrm>
            <a:off x="-1038462" y="709606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3800" b="0" i="0" u="none" strike="noStrike" kern="1200" cap="none" spc="0" normalizeH="0" baseline="0" noProof="0" dirty="0">
              <a:ln>
                <a:noFill/>
              </a:ln>
              <a:solidFill>
                <a:srgbClr val="0000FF"/>
              </a:solidFill>
              <a:effectLst/>
              <a:uLnTx/>
              <a:uFillTx/>
              <a:latin typeface="Calibri"/>
              <a:ea typeface="+mj-ea"/>
              <a:cs typeface="+mj-cs"/>
            </a:endParaRPr>
          </a:p>
        </p:txBody>
      </p:sp>
      <p:sp>
        <p:nvSpPr>
          <p:cNvPr id="7" name="Title 6">
            <a:extLst>
              <a:ext uri="{FF2B5EF4-FFF2-40B4-BE49-F238E27FC236}">
                <a16:creationId xmlns:a16="http://schemas.microsoft.com/office/drawing/2014/main" id="{F0177EB3-F893-D245-A6B3-247D88C9AFF6}"/>
              </a:ext>
            </a:extLst>
          </p:cNvPr>
          <p:cNvSpPr>
            <a:spLocks noGrp="1"/>
          </p:cNvSpPr>
          <p:nvPr>
            <p:ph type="title"/>
          </p:nvPr>
        </p:nvSpPr>
        <p:spPr/>
        <p:txBody>
          <a:bodyPr/>
          <a:lstStyle/>
          <a:p>
            <a:r>
              <a:rPr lang="en-US" dirty="0">
                <a:solidFill>
                  <a:srgbClr val="0000FF"/>
                </a:solidFill>
                <a:latin typeface="Calibri"/>
              </a:rPr>
              <a:t>Why program synthesis for code generation?</a:t>
            </a:r>
            <a:endParaRPr lang="en-US"/>
          </a:p>
        </p:txBody>
      </p:sp>
      <p:sp>
        <p:nvSpPr>
          <p:cNvPr id="8" name="Content Placeholder 7">
            <a:extLst>
              <a:ext uri="{FF2B5EF4-FFF2-40B4-BE49-F238E27FC236}">
                <a16:creationId xmlns:a16="http://schemas.microsoft.com/office/drawing/2014/main" id="{F35A1E7A-E957-204D-B274-307302F140BB}"/>
              </a:ext>
            </a:extLst>
          </p:cNvPr>
          <p:cNvSpPr>
            <a:spLocks noGrp="1"/>
          </p:cNvSpPr>
          <p:nvPr>
            <p:ph idx="1"/>
          </p:nvPr>
        </p:nvSpPr>
        <p:spPr>
          <a:xfrm>
            <a:off x="838200" y="1690687"/>
            <a:ext cx="10668000" cy="4802187"/>
          </a:xfrm>
        </p:spPr>
        <p:txBody>
          <a:bodyPr>
            <a:normAutofit/>
          </a:bodyPr>
          <a:lstStyle/>
          <a:p>
            <a:r>
              <a:rPr lang="en-US" sz="3200" dirty="0"/>
              <a:t>Small programs</a:t>
            </a:r>
          </a:p>
          <a:p>
            <a:endParaRPr lang="en-US" sz="3200" dirty="0"/>
          </a:p>
          <a:p>
            <a:r>
              <a:rPr lang="en-US" sz="3200" dirty="0"/>
              <a:t>Packet-processing programs are stable and don’t change that often, so long synthesis times are not as much of a concern.</a:t>
            </a:r>
          </a:p>
          <a:p>
            <a:endParaRPr lang="en-US" sz="3200" dirty="0"/>
          </a:p>
          <a:p>
            <a:r>
              <a:rPr lang="en-US" sz="3200" dirty="0"/>
              <a:t>More and more mature open-source synthesis tools emerge</a:t>
            </a:r>
          </a:p>
          <a:p>
            <a:endParaRPr lang="en-US" sz="3200" dirty="0"/>
          </a:p>
          <a:p>
            <a:r>
              <a:rPr lang="en-US" sz="3200" dirty="0"/>
              <a:t>Synthesis benchmarks and competitions</a:t>
            </a:r>
          </a:p>
          <a:p>
            <a:endParaRPr lang="en-US" sz="3200" dirty="0"/>
          </a:p>
        </p:txBody>
      </p:sp>
      <p:pic>
        <p:nvPicPr>
          <p:cNvPr id="5" name="Picture 4">
            <a:extLst>
              <a:ext uri="{FF2B5EF4-FFF2-40B4-BE49-F238E27FC236}">
                <a16:creationId xmlns:a16="http://schemas.microsoft.com/office/drawing/2014/main" id="{5CE4F659-7862-8C4F-9F9A-AF124533121A}"/>
              </a:ext>
            </a:extLst>
          </p:cNvPr>
          <p:cNvPicPr>
            <a:picLocks noChangeAspect="1"/>
          </p:cNvPicPr>
          <p:nvPr/>
        </p:nvPicPr>
        <p:blipFill>
          <a:blip r:embed="rId3"/>
          <a:stretch>
            <a:fillRect/>
          </a:stretch>
        </p:blipFill>
        <p:spPr>
          <a:xfrm>
            <a:off x="8483429" y="5167313"/>
            <a:ext cx="1917871" cy="1315955"/>
          </a:xfrm>
          <a:prstGeom prst="rect">
            <a:avLst/>
          </a:prstGeom>
        </p:spPr>
      </p:pic>
    </p:spTree>
    <p:extLst>
      <p:ext uri="{BB962C8B-B14F-4D97-AF65-F5344CB8AC3E}">
        <p14:creationId xmlns:p14="http://schemas.microsoft.com/office/powerpoint/2010/main" val="23077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3E77105-F177-A04A-9B39-47D8C53620E9}"/>
              </a:ext>
            </a:extLst>
          </p:cNvPr>
          <p:cNvSpPr txBox="1">
            <a:spLocks/>
          </p:cNvSpPr>
          <p:nvPr/>
        </p:nvSpPr>
        <p:spPr>
          <a:xfrm>
            <a:off x="296562" y="386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Introduction to Program Synthesis</a:t>
            </a:r>
          </a:p>
        </p:txBody>
      </p:sp>
      <p:sp>
        <p:nvSpPr>
          <p:cNvPr id="3" name="Rectangle 2">
            <a:extLst>
              <a:ext uri="{FF2B5EF4-FFF2-40B4-BE49-F238E27FC236}">
                <a16:creationId xmlns:a16="http://schemas.microsoft.com/office/drawing/2014/main" id="{F8DE130A-C8B4-4D48-BC83-BE171477F741}"/>
              </a:ext>
            </a:extLst>
          </p:cNvPr>
          <p:cNvSpPr/>
          <p:nvPr/>
        </p:nvSpPr>
        <p:spPr>
          <a:xfrm>
            <a:off x="1084730" y="1396821"/>
            <a:ext cx="10523838" cy="523220"/>
          </a:xfrm>
          <a:prstGeom prst="rect">
            <a:avLst/>
          </a:prstGeom>
        </p:spPr>
        <p:txBody>
          <a:bodyPr wrap="square">
            <a:spAutoFit/>
          </a:bodyPr>
          <a:lstStyle/>
          <a:p>
            <a:pPr marL="457200" indent="-457200">
              <a:buFont typeface="Arial" panose="020B0604020202020204" pitchFamily="34" charset="0"/>
              <a:buChar char="•"/>
            </a:pPr>
            <a:r>
              <a:rPr lang="en-US" sz="2800"/>
              <a:t>Automatically construct a program that satisfy given specification.</a:t>
            </a:r>
          </a:p>
        </p:txBody>
      </p:sp>
      <p:pic>
        <p:nvPicPr>
          <p:cNvPr id="5" name="Picture 4">
            <a:extLst>
              <a:ext uri="{FF2B5EF4-FFF2-40B4-BE49-F238E27FC236}">
                <a16:creationId xmlns:a16="http://schemas.microsoft.com/office/drawing/2014/main" id="{6ADDFC2C-D6CB-9945-8AC8-AE0123E01DEA}"/>
              </a:ext>
            </a:extLst>
          </p:cNvPr>
          <p:cNvPicPr>
            <a:picLocks noChangeAspect="1"/>
          </p:cNvPicPr>
          <p:nvPr/>
        </p:nvPicPr>
        <p:blipFill>
          <a:blip r:embed="rId3"/>
          <a:stretch>
            <a:fillRect/>
          </a:stretch>
        </p:blipFill>
        <p:spPr>
          <a:xfrm>
            <a:off x="6787979" y="2827050"/>
            <a:ext cx="4127500" cy="2832100"/>
          </a:xfrm>
          <a:prstGeom prst="rect">
            <a:avLst/>
          </a:prstGeom>
        </p:spPr>
      </p:pic>
      <p:pic>
        <p:nvPicPr>
          <p:cNvPr id="6" name="Picture 5">
            <a:extLst>
              <a:ext uri="{FF2B5EF4-FFF2-40B4-BE49-F238E27FC236}">
                <a16:creationId xmlns:a16="http://schemas.microsoft.com/office/drawing/2014/main" id="{6B15F734-4564-A146-B853-01E6C088E899}"/>
              </a:ext>
            </a:extLst>
          </p:cNvPr>
          <p:cNvPicPr>
            <a:picLocks noChangeAspect="1"/>
          </p:cNvPicPr>
          <p:nvPr/>
        </p:nvPicPr>
        <p:blipFill>
          <a:blip r:embed="rId4"/>
          <a:stretch>
            <a:fillRect/>
          </a:stretch>
        </p:blipFill>
        <p:spPr>
          <a:xfrm>
            <a:off x="1276521" y="2768779"/>
            <a:ext cx="4889500" cy="2692400"/>
          </a:xfrm>
          <a:prstGeom prst="rect">
            <a:avLst/>
          </a:prstGeom>
        </p:spPr>
      </p:pic>
    </p:spTree>
    <p:extLst>
      <p:ext uri="{BB962C8B-B14F-4D97-AF65-F5344CB8AC3E}">
        <p14:creationId xmlns:p14="http://schemas.microsoft.com/office/powerpoint/2010/main" val="2906006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D416AB3-0FFD-4041-A474-C040FFEFB181}"/>
              </a:ext>
            </a:extLst>
          </p:cNvPr>
          <p:cNvSpPr txBox="1"/>
          <p:nvPr/>
        </p:nvSpPr>
        <p:spPr>
          <a:xfrm>
            <a:off x="3679649" y="3498415"/>
            <a:ext cx="3658053" cy="1118127"/>
          </a:xfrm>
          <a:prstGeom prst="rect">
            <a:avLst/>
          </a:prstGeom>
          <a:noFill/>
        </p:spPr>
        <p:txBody>
          <a:bodyPr wrap="none" rtlCol="0">
            <a:spAutoFit/>
          </a:bodyPr>
          <a:lstStyle/>
          <a:p>
            <a:r>
              <a:rPr lang="en-US" sz="3333" b="1" dirty="0"/>
              <a:t>Feasible</a:t>
            </a:r>
            <a:r>
              <a:rPr lang="en-US" sz="3333" dirty="0"/>
              <a:t> sketch with</a:t>
            </a:r>
          </a:p>
          <a:p>
            <a:r>
              <a:rPr lang="en-US" sz="3333" dirty="0"/>
              <a:t>hole set to 2</a:t>
            </a:r>
          </a:p>
        </p:txBody>
      </p:sp>
      <p:sp>
        <p:nvSpPr>
          <p:cNvPr id="12" name="TextBox 11">
            <a:extLst>
              <a:ext uri="{FF2B5EF4-FFF2-40B4-BE49-F238E27FC236}">
                <a16:creationId xmlns:a16="http://schemas.microsoft.com/office/drawing/2014/main" id="{36E54693-3060-5644-AB2E-CD1EEF99EE78}"/>
              </a:ext>
            </a:extLst>
          </p:cNvPr>
          <p:cNvSpPr txBox="1"/>
          <p:nvPr/>
        </p:nvSpPr>
        <p:spPr>
          <a:xfrm>
            <a:off x="7660697" y="3534958"/>
            <a:ext cx="4536050" cy="1118127"/>
          </a:xfrm>
          <a:prstGeom prst="rect">
            <a:avLst/>
          </a:prstGeom>
          <a:noFill/>
        </p:spPr>
        <p:txBody>
          <a:bodyPr wrap="none" rtlCol="0">
            <a:spAutoFit/>
          </a:bodyPr>
          <a:lstStyle/>
          <a:p>
            <a:r>
              <a:rPr lang="en-US" sz="3333" b="1" dirty="0"/>
              <a:t>Infeasible</a:t>
            </a:r>
            <a:r>
              <a:rPr lang="en-US" sz="3333" dirty="0"/>
              <a:t> sketch; no </a:t>
            </a:r>
          </a:p>
          <a:p>
            <a:r>
              <a:rPr lang="en-US" sz="3333" dirty="0"/>
              <a:t>possible hole assignment</a:t>
            </a:r>
          </a:p>
        </p:txBody>
      </p:sp>
      <p:grpSp>
        <p:nvGrpSpPr>
          <p:cNvPr id="3" name="Group 2">
            <a:extLst>
              <a:ext uri="{FF2B5EF4-FFF2-40B4-BE49-F238E27FC236}">
                <a16:creationId xmlns:a16="http://schemas.microsoft.com/office/drawing/2014/main" id="{1163D303-0FC4-6540-89F4-0FDD62F508FB}"/>
              </a:ext>
            </a:extLst>
          </p:cNvPr>
          <p:cNvGrpSpPr/>
          <p:nvPr/>
        </p:nvGrpSpPr>
        <p:grpSpPr>
          <a:xfrm>
            <a:off x="168812" y="1246287"/>
            <a:ext cx="3392656" cy="3093326"/>
            <a:chOff x="168812" y="1246287"/>
            <a:chExt cx="3392656" cy="3093326"/>
          </a:xfrm>
        </p:grpSpPr>
        <p:sp>
          <p:nvSpPr>
            <p:cNvPr id="7" name="TextBox 6">
              <a:extLst>
                <a:ext uri="{FF2B5EF4-FFF2-40B4-BE49-F238E27FC236}">
                  <a16:creationId xmlns:a16="http://schemas.microsoft.com/office/drawing/2014/main" id="{1B26603F-2C14-3140-9F14-AC1AAAFFD39A}"/>
                </a:ext>
              </a:extLst>
            </p:cNvPr>
            <p:cNvSpPr txBox="1"/>
            <p:nvPr/>
          </p:nvSpPr>
          <p:spPr>
            <a:xfrm>
              <a:off x="329621" y="1323460"/>
              <a:ext cx="3231847" cy="1631024"/>
            </a:xfrm>
            <a:prstGeom prst="rect">
              <a:avLst/>
            </a:prstGeom>
            <a:noFill/>
          </p:spPr>
          <p:txBody>
            <a:bodyPr wrap="square" rtlCol="0">
              <a:spAutoFit/>
            </a:bodyPr>
            <a:lstStyle/>
            <a:p>
              <a:r>
                <a:rPr lang="en-US" sz="3333" dirty="0" err="1"/>
                <a:t>int</a:t>
              </a:r>
              <a:r>
                <a:rPr lang="en-US" sz="3333" dirty="0"/>
                <a:t> spec(</a:t>
              </a:r>
              <a:r>
                <a:rPr lang="en-US" sz="3333" dirty="0" err="1"/>
                <a:t>int</a:t>
              </a:r>
              <a:r>
                <a:rPr lang="en-US" sz="3333" dirty="0"/>
                <a:t> x) {</a:t>
              </a:r>
            </a:p>
            <a:p>
              <a:r>
                <a:rPr lang="en-US" sz="3333" dirty="0"/>
                <a:t>  return x*5; </a:t>
              </a:r>
            </a:p>
            <a:p>
              <a:r>
                <a:rPr lang="en-US" sz="3333" dirty="0"/>
                <a:t>}</a:t>
              </a:r>
            </a:p>
          </p:txBody>
        </p:sp>
        <p:sp>
          <p:nvSpPr>
            <p:cNvPr id="10" name="TextBox 9">
              <a:extLst>
                <a:ext uri="{FF2B5EF4-FFF2-40B4-BE49-F238E27FC236}">
                  <a16:creationId xmlns:a16="http://schemas.microsoft.com/office/drawing/2014/main" id="{25B7B34D-7784-7442-B8BC-F1C0F3179842}"/>
                </a:ext>
              </a:extLst>
            </p:cNvPr>
            <p:cNvSpPr txBox="1"/>
            <p:nvPr/>
          </p:nvSpPr>
          <p:spPr>
            <a:xfrm>
              <a:off x="270934" y="3734383"/>
              <a:ext cx="2395720" cy="605230"/>
            </a:xfrm>
            <a:prstGeom prst="rect">
              <a:avLst/>
            </a:prstGeom>
            <a:noFill/>
          </p:spPr>
          <p:txBody>
            <a:bodyPr wrap="none" rtlCol="0">
              <a:spAutoFit/>
            </a:bodyPr>
            <a:lstStyle/>
            <a:p>
              <a:r>
                <a:rPr lang="en-US" sz="3333" dirty="0"/>
                <a:t>Specification</a:t>
              </a:r>
            </a:p>
          </p:txBody>
        </p:sp>
        <p:sp>
          <p:nvSpPr>
            <p:cNvPr id="2" name="Rectangle 1">
              <a:extLst>
                <a:ext uri="{FF2B5EF4-FFF2-40B4-BE49-F238E27FC236}">
                  <a16:creationId xmlns:a16="http://schemas.microsoft.com/office/drawing/2014/main" id="{5B04D7ED-3F48-2646-AE04-5672226EA8A4}"/>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 name="Group 3">
            <a:extLst>
              <a:ext uri="{FF2B5EF4-FFF2-40B4-BE49-F238E27FC236}">
                <a16:creationId xmlns:a16="http://schemas.microsoft.com/office/drawing/2014/main" id="{8C56095D-FFB9-1941-8D6F-74624534967F}"/>
              </a:ext>
            </a:extLst>
          </p:cNvPr>
          <p:cNvGrpSpPr/>
          <p:nvPr/>
        </p:nvGrpSpPr>
        <p:grpSpPr>
          <a:xfrm>
            <a:off x="3734467" y="1168644"/>
            <a:ext cx="4093963" cy="2309259"/>
            <a:chOff x="3734467" y="1168644"/>
            <a:chExt cx="4093963" cy="2309259"/>
          </a:xfrm>
        </p:grpSpPr>
        <p:sp>
          <p:nvSpPr>
            <p:cNvPr id="8" name="TextBox 7">
              <a:extLst>
                <a:ext uri="{FF2B5EF4-FFF2-40B4-BE49-F238E27FC236}">
                  <a16:creationId xmlns:a16="http://schemas.microsoft.com/office/drawing/2014/main" id="{6660101A-C15C-F546-A490-9F31293846C8}"/>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&lt;&lt; ??(2) + x; </a:t>
              </a:r>
            </a:p>
            <a:p>
              <a:r>
                <a:rPr lang="en-US" sz="3333" dirty="0"/>
                <a:t>}</a:t>
              </a:r>
            </a:p>
          </p:txBody>
        </p:sp>
        <p:sp>
          <p:nvSpPr>
            <p:cNvPr id="13" name="Rectangle 12">
              <a:extLst>
                <a:ext uri="{FF2B5EF4-FFF2-40B4-BE49-F238E27FC236}">
                  <a16:creationId xmlns:a16="http://schemas.microsoft.com/office/drawing/2014/main" id="{FB878A6A-8E9F-1246-BEBD-112E4B676308}"/>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 name="Group 4">
            <a:extLst>
              <a:ext uri="{FF2B5EF4-FFF2-40B4-BE49-F238E27FC236}">
                <a16:creationId xmlns:a16="http://schemas.microsoft.com/office/drawing/2014/main" id="{0304244F-0AF5-D74E-AA14-3EFBF4C7F4E1}"/>
              </a:ext>
            </a:extLst>
          </p:cNvPr>
          <p:cNvGrpSpPr/>
          <p:nvPr/>
        </p:nvGrpSpPr>
        <p:grpSpPr>
          <a:xfrm>
            <a:off x="8013007" y="1144260"/>
            <a:ext cx="4769226" cy="2329771"/>
            <a:chOff x="8013007" y="1144260"/>
            <a:chExt cx="4769226" cy="2329771"/>
          </a:xfrm>
        </p:grpSpPr>
        <p:sp>
          <p:nvSpPr>
            <p:cNvPr id="9" name="TextBox 8">
              <a:extLst>
                <a:ext uri="{FF2B5EF4-FFF2-40B4-BE49-F238E27FC236}">
                  <a16:creationId xmlns:a16="http://schemas.microsoft.com/office/drawing/2014/main" id="{1FB1658E-AD85-0B4D-A8C1-E13CF53878A4}"/>
                </a:ext>
              </a:extLst>
            </p:cNvPr>
            <p:cNvSpPr txBox="1"/>
            <p:nvPr/>
          </p:nvSpPr>
          <p:spPr>
            <a:xfrm>
              <a:off x="8273129" y="1180998"/>
              <a:ext cx="4509104" cy="2143920"/>
            </a:xfrm>
            <a:prstGeom prst="rect">
              <a:avLst/>
            </a:prstGeom>
            <a:noFill/>
          </p:spPr>
          <p:txBody>
            <a:bodyPr wrap="square" rtlCol="0">
              <a:spAutoFit/>
            </a:bodyPr>
            <a:lstStyle/>
            <a:p>
              <a:r>
                <a:rPr lang="en-US" sz="3333" dirty="0" err="1"/>
                <a:t>int</a:t>
              </a:r>
              <a:r>
                <a:rPr lang="en-US" sz="3333" dirty="0"/>
                <a:t> sketch2(</a:t>
              </a:r>
              <a:r>
                <a:rPr lang="en-US" sz="3333" dirty="0" err="1"/>
                <a:t>int</a:t>
              </a:r>
              <a:r>
                <a:rPr lang="en-US" sz="3333" dirty="0"/>
                <a:t> x) implements spec {</a:t>
              </a:r>
            </a:p>
            <a:p>
              <a:r>
                <a:rPr lang="en-US" sz="3333" dirty="0"/>
                <a:t>  return x &lt;&lt; ??(2); </a:t>
              </a:r>
            </a:p>
            <a:p>
              <a:r>
                <a:rPr lang="en-US" sz="3333" dirty="0"/>
                <a:t>}</a:t>
              </a:r>
            </a:p>
          </p:txBody>
        </p:sp>
        <p:sp>
          <p:nvSpPr>
            <p:cNvPr id="14" name="Rectangle 13">
              <a:extLst>
                <a:ext uri="{FF2B5EF4-FFF2-40B4-BE49-F238E27FC236}">
                  <a16:creationId xmlns:a16="http://schemas.microsoft.com/office/drawing/2014/main" id="{9572EE73-CDB6-534A-8CAA-30F701F3491F}"/>
                </a:ext>
              </a:extLst>
            </p:cNvPr>
            <p:cNvSpPr/>
            <p:nvPr/>
          </p:nvSpPr>
          <p:spPr>
            <a:xfrm>
              <a:off x="8013007" y="1144260"/>
              <a:ext cx="3879688" cy="2329771"/>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5" name="Title 1">
            <a:extLst>
              <a:ext uri="{FF2B5EF4-FFF2-40B4-BE49-F238E27FC236}">
                <a16:creationId xmlns:a16="http://schemas.microsoft.com/office/drawing/2014/main" id="{43E77105-F177-A04A-9B39-47D8C53620E9}"/>
              </a:ext>
            </a:extLst>
          </p:cNvPr>
          <p:cNvSpPr txBox="1">
            <a:spLocks/>
          </p:cNvSpPr>
          <p:nvPr/>
        </p:nvSpPr>
        <p:spPr>
          <a:xfrm>
            <a:off x="296562" y="386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Background: The SKETCH program synthesizer</a:t>
            </a:r>
          </a:p>
        </p:txBody>
      </p:sp>
      <p:sp>
        <p:nvSpPr>
          <p:cNvPr id="16" name="Title 1">
            <a:extLst>
              <a:ext uri="{FF2B5EF4-FFF2-40B4-BE49-F238E27FC236}">
                <a16:creationId xmlns:a16="http://schemas.microsoft.com/office/drawing/2014/main" id="{6F2C5E14-C986-A04C-A366-3A24A0CA88E9}"/>
              </a:ext>
            </a:extLst>
          </p:cNvPr>
          <p:cNvSpPr txBox="1">
            <a:spLocks/>
          </p:cNvSpPr>
          <p:nvPr/>
        </p:nvSpPr>
        <p:spPr>
          <a:xfrm>
            <a:off x="270934" y="4834195"/>
            <a:ext cx="11921066"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Automatically generate programs which satisfy specification given the partial program</a:t>
            </a:r>
          </a:p>
        </p:txBody>
      </p:sp>
    </p:spTree>
    <p:extLst>
      <p:ext uri="{BB962C8B-B14F-4D97-AF65-F5344CB8AC3E}">
        <p14:creationId xmlns:p14="http://schemas.microsoft.com/office/powerpoint/2010/main" val="218502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13690</TotalTime>
  <Words>5099</Words>
  <Application>Microsoft Macintosh PowerPoint</Application>
  <PresentationFormat>Widescreen</PresentationFormat>
  <Paragraphs>557</Paragraphs>
  <Slides>26</Slides>
  <Notes>26</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LinLibertineT</vt:lpstr>
      <vt:lpstr>Arial</vt:lpstr>
      <vt:lpstr>Calibri</vt:lpstr>
      <vt:lpstr>Calibri Light</vt:lpstr>
      <vt:lpstr>Cambria Math</vt:lpstr>
      <vt:lpstr>Office Theme</vt:lpstr>
      <vt:lpstr>Autogenerating fast packet-processing code using program synthesis</vt:lpstr>
      <vt:lpstr>Programmable network devices today</vt:lpstr>
      <vt:lpstr>Programming network devices today</vt:lpstr>
      <vt:lpstr>Why developing fast programs hard?</vt:lpstr>
      <vt:lpstr>PowerPoint Presentation</vt:lpstr>
      <vt:lpstr>Classical solution to optimized code</vt:lpstr>
      <vt:lpstr>Why program synthesis for code generation?</vt:lpstr>
      <vt:lpstr>PowerPoint Presentation</vt:lpstr>
      <vt:lpstr>PowerPoint Presentation</vt:lpstr>
      <vt:lpstr>PowerPoint Presentation</vt:lpstr>
      <vt:lpstr>PowerPoint Presentation</vt:lpstr>
      <vt:lpstr>PowerPoint Presentation</vt:lpstr>
      <vt:lpstr>PowerPoint Presentation</vt:lpstr>
      <vt:lpstr>Hardware configurations as SKETCH holes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office365</dc:creator>
  <cp:lastModifiedBy>office</cp:lastModifiedBy>
  <cp:revision>144</cp:revision>
  <dcterms:created xsi:type="dcterms:W3CDTF">2019-10-08T15:17:24Z</dcterms:created>
  <dcterms:modified xsi:type="dcterms:W3CDTF">2019-11-07T22:47:28Z</dcterms:modified>
</cp:coreProperties>
</file>